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22" r:id="rId3"/>
    <p:sldId id="342" r:id="rId4"/>
    <p:sldId id="348" r:id="rId5"/>
    <p:sldId id="318" r:id="rId6"/>
    <p:sldId id="323" r:id="rId7"/>
    <p:sldId id="343" r:id="rId8"/>
    <p:sldId id="312" r:id="rId9"/>
    <p:sldId id="363" r:id="rId10"/>
    <p:sldId id="316" r:id="rId11"/>
    <p:sldId id="346" r:id="rId12"/>
    <p:sldId id="360" r:id="rId13"/>
    <p:sldId id="257" r:id="rId14"/>
    <p:sldId id="328" r:id="rId15"/>
    <p:sldId id="365" r:id="rId16"/>
    <p:sldId id="283" r:id="rId17"/>
    <p:sldId id="344" r:id="rId18"/>
    <p:sldId id="298" r:id="rId19"/>
    <p:sldId id="361" r:id="rId20"/>
    <p:sldId id="345" r:id="rId21"/>
    <p:sldId id="349" r:id="rId22"/>
    <p:sldId id="351" r:id="rId23"/>
    <p:sldId id="352" r:id="rId24"/>
    <p:sldId id="353" r:id="rId25"/>
    <p:sldId id="354" r:id="rId26"/>
    <p:sldId id="362" r:id="rId27"/>
    <p:sldId id="355" r:id="rId28"/>
    <p:sldId id="359" r:id="rId29"/>
    <p:sldId id="357" r:id="rId30"/>
    <p:sldId id="358" r:id="rId31"/>
    <p:sldId id="356" r:id="rId32"/>
    <p:sldId id="291" r:id="rId33"/>
  </p:sldIdLst>
  <p:sldSz cx="12192000" cy="6858000"/>
  <p:notesSz cx="6858000" cy="9144000"/>
  <p:defaultTextStyle>
    <a:defPPr>
      <a:defRPr lang="zh-TW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6B3"/>
    <a:srgbClr val="CFCAB5"/>
    <a:srgbClr val="DDDBFF"/>
    <a:srgbClr val="FFF9DB"/>
    <a:srgbClr val="EFEBFF"/>
    <a:srgbClr val="FFD2CF"/>
    <a:srgbClr val="C2FFFE"/>
    <a:srgbClr val="B3AB88"/>
    <a:srgbClr val="C3C1B9"/>
    <a:srgbClr val="EBE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6196" autoAdjust="0"/>
  </p:normalViewPr>
  <p:slideViewPr>
    <p:cSldViewPr snapToGrid="0">
      <p:cViewPr>
        <p:scale>
          <a:sx n="75" d="100"/>
          <a:sy n="75" d="100"/>
        </p:scale>
        <p:origin x="1512" y="8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5D024-1EE4-49EF-97FF-060D58C884B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6E162-5456-4018-9917-63330DFD49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610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vue</a:t>
            </a:r>
            <a:r>
              <a:rPr lang="en-US" altLang="zh-TW" dirty="0"/>
              <a:t> </a:t>
            </a:r>
            <a:r>
              <a:rPr lang="zh-TW" altLang="en-US" dirty="0"/>
              <a:t>框架</a:t>
            </a:r>
            <a:endParaRPr lang="en-US" altLang="zh-TW" dirty="0"/>
          </a:p>
          <a:p>
            <a:r>
              <a:rPr lang="zh-TW" altLang="en-US" dirty="0"/>
              <a:t>搭配 </a:t>
            </a:r>
            <a:r>
              <a:rPr lang="en-US" altLang="zh-TW" sz="12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 Material</a:t>
            </a:r>
            <a:r>
              <a:rPr lang="zh-TW" altLang="en-US" sz="12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 </a:t>
            </a:r>
            <a:r>
              <a:rPr lang="en-US" altLang="zh-TW" sz="12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UI</a:t>
            </a:r>
            <a:r>
              <a:rPr lang="zh-TW" altLang="en-US" sz="12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工具</a:t>
            </a:r>
            <a:endParaRPr lang="en-US" altLang="zh-TW" sz="12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zh-TW" altLang="en-US" dirty="0"/>
              <a:t>樣式使用 </a:t>
            </a:r>
            <a:r>
              <a:rPr lang="en-US" altLang="zh-TW" dirty="0" err="1"/>
              <a:t>scss</a:t>
            </a:r>
            <a:r>
              <a:rPr lang="en-US" altLang="zh-TW" dirty="0"/>
              <a:t> </a:t>
            </a:r>
            <a:r>
              <a:rPr lang="zh-TW" altLang="en-US" dirty="0"/>
              <a:t>語法</a:t>
            </a:r>
            <a:endParaRPr lang="en-US" altLang="zh-TW" dirty="0"/>
          </a:p>
          <a:p>
            <a:r>
              <a:rPr lang="zh-TW" altLang="en-US" dirty="0"/>
              <a:t>開發使用 </a:t>
            </a:r>
            <a:r>
              <a:rPr lang="en-US" altLang="zh-TW" dirty="0"/>
              <a:t>node JS</a:t>
            </a:r>
          </a:p>
          <a:p>
            <a:r>
              <a:rPr lang="zh-TW" altLang="en-US" dirty="0"/>
              <a:t>後端資料庫使用 </a:t>
            </a:r>
            <a:r>
              <a:rPr lang="en-US" altLang="zh-TW" dirty="0"/>
              <a:t>MONGODB</a:t>
            </a:r>
          </a:p>
          <a:p>
            <a:endParaRPr lang="en-US" altLang="zh-TW" dirty="0"/>
          </a:p>
          <a:p>
            <a:r>
              <a:rPr lang="en-US" altLang="zh-TW" dirty="0" err="1"/>
              <a:t>Linebot</a:t>
            </a:r>
            <a:r>
              <a:rPr lang="en-US" altLang="zh-TW" dirty="0"/>
              <a:t> </a:t>
            </a:r>
            <a:r>
              <a:rPr lang="zh-TW" altLang="en-US" dirty="0"/>
              <a:t>是作 </a:t>
            </a:r>
            <a:r>
              <a:rPr lang="en-US" altLang="zh-TW" dirty="0"/>
              <a:t>line </a:t>
            </a:r>
            <a:r>
              <a:rPr lang="zh-TW" altLang="en-US" dirty="0"/>
              <a:t>機器人使用的套件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axios</a:t>
            </a:r>
            <a:r>
              <a:rPr lang="en-US" altLang="zh-TW" dirty="0"/>
              <a:t> </a:t>
            </a:r>
            <a:r>
              <a:rPr lang="zh-TW" altLang="en-US" dirty="0"/>
              <a:t>對後端發取請求</a:t>
            </a:r>
            <a:endParaRPr lang="en-US" altLang="zh-TW" dirty="0"/>
          </a:p>
          <a:p>
            <a:r>
              <a:rPr lang="en-US" altLang="zh-TW" dirty="0"/>
              <a:t>Avatar </a:t>
            </a:r>
            <a:r>
              <a:rPr lang="zh-TW" altLang="en-US" dirty="0"/>
              <a:t>是若使用者註冊時沒有大頭貼，就給他一個隨機產生的大頭貼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43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切去講網頁 再切回來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先介紹首頁</a:t>
            </a:r>
            <a:endParaRPr lang="en-US" altLang="zh-TW" dirty="0"/>
          </a:p>
          <a:p>
            <a:r>
              <a:rPr lang="zh-TW" altLang="en-US" dirty="0"/>
              <a:t>點 馬上看看 去做訪客編輯</a:t>
            </a:r>
            <a:endParaRPr lang="en-US" altLang="zh-TW" dirty="0"/>
          </a:p>
          <a:p>
            <a:r>
              <a:rPr lang="zh-TW" altLang="en-US" dirty="0"/>
              <a:t> 編輯完到分享牆瀏覽</a:t>
            </a:r>
            <a:endParaRPr lang="en-US" altLang="zh-TW" dirty="0"/>
          </a:p>
          <a:p>
            <a:r>
              <a:rPr lang="zh-TW" altLang="en-US" dirty="0"/>
              <a:t> 介紹點擊按鈕 儲存 按讚 分享 檢舉</a:t>
            </a:r>
            <a:endParaRPr lang="en-US" altLang="zh-TW" dirty="0"/>
          </a:p>
          <a:p>
            <a:r>
              <a:rPr lang="zh-TW" altLang="en-US" dirty="0"/>
              <a:t>接著做登入</a:t>
            </a:r>
            <a:endParaRPr lang="en-US" altLang="zh-TW" dirty="0"/>
          </a:p>
          <a:p>
            <a:r>
              <a:rPr lang="zh-TW" altLang="en-US" dirty="0"/>
              <a:t> 再去編輯模板 預設不分享</a:t>
            </a:r>
            <a:endParaRPr lang="en-US" altLang="zh-TW" dirty="0"/>
          </a:p>
          <a:p>
            <a:r>
              <a:rPr lang="zh-TW" altLang="en-US" dirty="0"/>
              <a:t> 到會員頁後再做分享設定</a:t>
            </a:r>
            <a:endParaRPr lang="en-US" altLang="zh-TW" dirty="0"/>
          </a:p>
          <a:p>
            <a:r>
              <a:rPr lang="zh-TW" altLang="en-US" dirty="0"/>
              <a:t> 也可以去隨便編輯個什麼</a:t>
            </a:r>
            <a:endParaRPr lang="en-US" altLang="zh-TW" dirty="0"/>
          </a:p>
          <a:p>
            <a:r>
              <a:rPr lang="zh-TW" altLang="en-US" dirty="0"/>
              <a:t>登入管理者 去後台做下架</a:t>
            </a:r>
            <a:endParaRPr lang="en-US" altLang="zh-TW" dirty="0"/>
          </a:p>
          <a:p>
            <a:r>
              <a:rPr lang="zh-TW" altLang="en-US" dirty="0"/>
              <a:t>接著去測試問題回復</a:t>
            </a:r>
            <a:endParaRPr lang="en-US" altLang="zh-TW" dirty="0"/>
          </a:p>
          <a:p>
            <a:r>
              <a:rPr lang="zh-TW" altLang="en-US" dirty="0"/>
              <a:t>最後測 </a:t>
            </a:r>
            <a:r>
              <a:rPr lang="en-US" altLang="zh-TW" dirty="0"/>
              <a:t>RWD </a:t>
            </a:r>
            <a:r>
              <a:rPr lang="zh-TW" altLang="en-US" dirty="0"/>
              <a:t>切換版型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32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源文件研究</a:t>
            </a:r>
            <a:endParaRPr lang="en-US" altLang="zh-TW" dirty="0"/>
          </a:p>
          <a:p>
            <a:r>
              <a:rPr lang="zh-TW" altLang="en-US" dirty="0"/>
              <a:t>看 </a:t>
            </a:r>
            <a:r>
              <a:rPr lang="en-US" altLang="zh-TW" dirty="0" err="1"/>
              <a:t>github</a:t>
            </a:r>
            <a:r>
              <a:rPr lang="en-US" altLang="zh-TW" dirty="0"/>
              <a:t>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10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2C3E50"/>
                </a:solidFill>
                <a:effectLst/>
                <a:latin typeface="SF Pro Text"/>
              </a:rPr>
              <a:t>LINE Login</a:t>
            </a:r>
            <a:r>
              <a:rPr lang="zh-TW" altLang="en-US" b="1" i="0" dirty="0">
                <a:solidFill>
                  <a:srgbClr val="2C3E50"/>
                </a:solidFill>
                <a:effectLst/>
                <a:latin typeface="SF Pro Text"/>
              </a:rPr>
              <a:t> </a:t>
            </a:r>
            <a:r>
              <a:rPr lang="zh-TW" altLang="en-US" dirty="0"/>
              <a:t>研究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登入 取消帳號密碼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資料庫的帳號密碼欄位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新增 </a:t>
            </a:r>
            <a:r>
              <a:rPr lang="en-US" altLang="zh-TW" dirty="0"/>
              <a:t>token </a:t>
            </a:r>
            <a:r>
              <a:rPr lang="zh-TW" altLang="en-US" dirty="0"/>
              <a:t>類型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登入驗證判斷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59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問題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當初想得太簡單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前端抓資料時會常出現 錯誤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0" indent="0">
              <a:buNone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0" indent="0">
              <a:buNone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解決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前端請求時指定文章類型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前端判斷欄位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-&gt;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1200" dirty="0" err="1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mixins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有機會把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model 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都拆開 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59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因為做到一半已經來不及回頭</a:t>
            </a:r>
            <a:r>
              <a:rPr lang="en-US" altLang="zh-TW" dirty="0"/>
              <a:t>…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解決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前端請求時指定文章類型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前端判斷欄位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-&gt;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1200" dirty="0" err="1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mixins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有機會把 </a:t>
            </a:r>
            <a:r>
              <a:rPr lang="en-US" altLang="zh-TW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model </a:t>
            </a:r>
            <a:r>
              <a:rPr lang="zh-TW" altLang="en-US" sz="1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都拆開 </a:t>
            </a:r>
            <a:endParaRPr lang="en-US" altLang="zh-TW" sz="1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258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爬文看人家怎麼解決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2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源文件研究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部分文件內建的樣式，只限定跟在某個組件後才可以使用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像是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md-alignment-xxx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只能跟在</a:t>
            </a:r>
            <a:r>
              <a:rPr lang="zh-TW" altLang="en-US" dirty="0"/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md-layout 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後</a:t>
            </a:r>
            <a:endParaRPr lang="en-US" altLang="zh-TW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斷點及尺寸設定是單向的</a:t>
            </a:r>
            <a:endParaRPr lang="en-US" altLang="zh-TW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dirty="0"/>
          </a:p>
          <a:p>
            <a:r>
              <a:rPr lang="zh-TW" altLang="en-US" dirty="0"/>
              <a:t>自己寫 </a:t>
            </a:r>
            <a:r>
              <a:rPr lang="en-US" altLang="zh-TW" dirty="0" err="1"/>
              <a:t>scss</a:t>
            </a:r>
            <a:r>
              <a:rPr lang="en-US" altLang="zh-TW" dirty="0"/>
              <a:t> </a:t>
            </a:r>
            <a:r>
              <a:rPr lang="zh-TW" altLang="en-US" dirty="0"/>
              <a:t>變數批次產生 </a:t>
            </a:r>
            <a:r>
              <a:rPr lang="en-US" altLang="zh-TW" dirty="0"/>
              <a:t>class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6E162-5456-4018-9917-63330DFD498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35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21E8-6CB0-4B49-AAF3-68BF0FA8C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847379-6314-4B4A-AF00-3C1A48D2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688219-6A97-4B59-8DF4-438D439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32E0D8-20FB-4D93-B19B-D131152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6C63F-1A5D-4036-9670-74068CBE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9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BF653-5C3A-473F-8970-9CC3B13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C916E7-22F3-42DD-9B59-F941A7238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007BA-1BB2-4954-8F17-B06BA7B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93559A-08AE-4323-997C-89E50A39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91B2C-CC54-40E1-A73D-F98D3E6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85973F-26C7-4F4D-870C-E1B9E855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05901-75AF-49A4-81AF-7C456BD8E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2142E-0660-4909-90DC-54C24EB9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881BB-9E1F-45AD-99B3-40B9A34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5C96EF-EAA6-41DE-B43A-3CC9066D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DEB7B-D069-4DBA-BA8F-AB5C54EE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8853-2587-44B2-9704-14E600B3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645B3-D8EE-48BC-A693-BF0373A7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D1648-E047-4298-95D9-C39096A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AEE1-63EC-453A-9D24-B754F149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1DF06-731B-4E9D-92D3-D23B9900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FD57-91D2-4AF3-9B7A-8AABC2D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55281-B3A5-47EF-8BA3-44E62E6C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A68E-E6EB-407F-85CD-71DF1EA6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7A299-A1F3-4E0A-87B6-FEF3676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E722C-7FD6-436A-8231-28D99109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B2917-B435-4D28-B8D1-3DA397062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C0BAE-0378-40A8-A54D-82E07903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E4DF17-27FC-4AD4-835F-4D80C4CA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F24FC-2524-4D69-A9FD-2728288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70B90-6536-4D34-9241-2722382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7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0D49B-BD73-44D1-9469-2A87246C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80D97-4510-4432-9FEC-0BEC4347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90A72A-1B4D-452A-A390-CB8E6F09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6E1E8F-EDB2-44B2-9F9C-3B62A44A3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8C4528-1126-4794-9239-E72D5CC5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05010D-C2E8-4DCA-9316-DBB6B4E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E694B2-BE8D-480C-9859-32C9975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102116-0265-43BE-98CC-66339DE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6BD3-68BF-471C-A0FE-FC257DD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9DB538-89A3-48FB-BB97-73CA30EE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B98AF0-52D0-41F8-A717-09878445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EE5A88-4132-4886-B6EC-067DFB73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0778DC-21F8-477A-87EA-ADACF8E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4DCB42-A959-4D3E-B2A6-270A9F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4ECCB-6936-4203-88B1-58DA7739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5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78395-8A40-46E9-BF3C-E6A7F186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7D312-E45A-432E-9F26-9EC23B1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34BFAC-D61D-4F34-BDAB-8C7AFDB48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7AFD2D-CA91-4D44-90B6-9E321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3FC993-F7E6-4DCF-A4DF-0123A286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818FE-922B-4707-A8B0-81527817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360A-7CEB-4F04-8297-73B73C40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FF435F-8F18-479A-B105-2779F2258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91D54B-FC99-416B-AD04-0A405F80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E3651-516B-42E0-B25B-809CC8B3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C242D-01F5-41B3-A16C-5406FE0C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A7DD0-ABC7-4830-B708-3A2D8ABC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3CA596-774D-48F4-8536-5C4D9957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B8B12-1320-4CA2-8FDB-24F29318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82C32-50B1-48D1-B4EA-0080ECF6A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02F0-0961-4735-92B8-A4B95A879DD7}" type="datetimeFigureOut">
              <a:rPr lang="zh-TW" altLang="en-US" smtClean="0"/>
              <a:t>2021/8/26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AAD21A-1261-43B9-8441-A4FB06AC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045598-C14B-400A-849C-79D260E9E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BB03-F5C6-4380-B10B-6B2F6EA4E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6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+SC?query=Patrick+Hand+SC#standard-styles" TargetMode="External"/><Relationship Id="rId2" Type="http://schemas.openxmlformats.org/officeDocument/2006/relationships/hyperlink" Target="https://justfont.com/hunin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hyperlink" Target="https://fonts.google.com/specimen/Patrick+Hand?query=Patrick+Wagesreiter&amp;preview.text_type=custom" TargetMode="Externa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.png"/><Relationship Id="rId21" Type="http://schemas.openxmlformats.org/officeDocument/2006/relationships/image" Target="../media/image63.svg"/><Relationship Id="rId34" Type="http://schemas.openxmlformats.org/officeDocument/2006/relationships/image" Target="../media/image76.png"/><Relationship Id="rId42" Type="http://schemas.openxmlformats.org/officeDocument/2006/relationships/image" Target="../media/image84.png"/><Relationship Id="rId47" Type="http://schemas.openxmlformats.org/officeDocument/2006/relationships/image" Target="../media/image89.svg"/><Relationship Id="rId50" Type="http://schemas.openxmlformats.org/officeDocument/2006/relationships/image" Target="../media/image92.png"/><Relationship Id="rId55" Type="http://schemas.openxmlformats.org/officeDocument/2006/relationships/image" Target="../media/image97.svg"/><Relationship Id="rId63" Type="http://schemas.openxmlformats.org/officeDocument/2006/relationships/image" Target="../media/image105.svg"/><Relationship Id="rId7" Type="http://schemas.openxmlformats.org/officeDocument/2006/relationships/image" Target="../media/image49.svg"/><Relationship Id="rId2" Type="http://schemas.openxmlformats.org/officeDocument/2006/relationships/image" Target="../media/image45.png"/><Relationship Id="rId16" Type="http://schemas.openxmlformats.org/officeDocument/2006/relationships/image" Target="../media/image58.png"/><Relationship Id="rId29" Type="http://schemas.openxmlformats.org/officeDocument/2006/relationships/image" Target="../media/image71.svg"/><Relationship Id="rId11" Type="http://schemas.openxmlformats.org/officeDocument/2006/relationships/image" Target="../media/image53.sv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svg"/><Relationship Id="rId40" Type="http://schemas.openxmlformats.org/officeDocument/2006/relationships/image" Target="../media/image82.png"/><Relationship Id="rId45" Type="http://schemas.openxmlformats.org/officeDocument/2006/relationships/image" Target="../media/image87.svg"/><Relationship Id="rId53" Type="http://schemas.openxmlformats.org/officeDocument/2006/relationships/image" Target="../media/image95.svg"/><Relationship Id="rId58" Type="http://schemas.openxmlformats.org/officeDocument/2006/relationships/image" Target="../media/image100.png"/><Relationship Id="rId5" Type="http://schemas.openxmlformats.org/officeDocument/2006/relationships/image" Target="../media/image47.svg"/><Relationship Id="rId61" Type="http://schemas.openxmlformats.org/officeDocument/2006/relationships/image" Target="../media/image103.svg"/><Relationship Id="rId19" Type="http://schemas.openxmlformats.org/officeDocument/2006/relationships/image" Target="../media/image61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72.png"/><Relationship Id="rId35" Type="http://schemas.openxmlformats.org/officeDocument/2006/relationships/image" Target="../media/image77.svg"/><Relationship Id="rId43" Type="http://schemas.openxmlformats.org/officeDocument/2006/relationships/image" Target="../media/image85.svg"/><Relationship Id="rId48" Type="http://schemas.openxmlformats.org/officeDocument/2006/relationships/image" Target="../media/image90.png"/><Relationship Id="rId56" Type="http://schemas.openxmlformats.org/officeDocument/2006/relationships/image" Target="../media/image98.png"/><Relationship Id="rId64" Type="http://schemas.openxmlformats.org/officeDocument/2006/relationships/image" Target="../media/image43.png"/><Relationship Id="rId8" Type="http://schemas.openxmlformats.org/officeDocument/2006/relationships/image" Target="../media/image50.png"/><Relationship Id="rId51" Type="http://schemas.openxmlformats.org/officeDocument/2006/relationships/image" Target="../media/image93.svg"/><Relationship Id="rId3" Type="http://schemas.microsoft.com/office/2007/relationships/hdphoto" Target="../media/hdphoto3.wdp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33" Type="http://schemas.openxmlformats.org/officeDocument/2006/relationships/image" Target="../media/image75.sv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59" Type="http://schemas.openxmlformats.org/officeDocument/2006/relationships/image" Target="../media/image101.svg"/><Relationship Id="rId20" Type="http://schemas.openxmlformats.org/officeDocument/2006/relationships/image" Target="../media/image62.png"/><Relationship Id="rId41" Type="http://schemas.openxmlformats.org/officeDocument/2006/relationships/image" Target="../media/image83.svg"/><Relationship Id="rId54" Type="http://schemas.openxmlformats.org/officeDocument/2006/relationships/image" Target="../media/image96.png"/><Relationship Id="rId6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svg"/><Relationship Id="rId57" Type="http://schemas.openxmlformats.org/officeDocument/2006/relationships/image" Target="../media/image99.svg"/><Relationship Id="rId10" Type="http://schemas.openxmlformats.org/officeDocument/2006/relationships/image" Target="../media/image52.png"/><Relationship Id="rId31" Type="http://schemas.openxmlformats.org/officeDocument/2006/relationships/image" Target="../media/image73.sv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60" Type="http://schemas.openxmlformats.org/officeDocument/2006/relationships/image" Target="../media/image102.png"/><Relationship Id="rId65" Type="http://schemas.openxmlformats.org/officeDocument/2006/relationships/image" Target="../media/image44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9" Type="http://schemas.openxmlformats.org/officeDocument/2006/relationships/image" Target="../media/image8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jpe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sv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jpe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wanne.github.io/DTNS/#/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3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3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3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7.png"/><Relationship Id="rId26" Type="http://schemas.openxmlformats.org/officeDocument/2006/relationships/image" Target="../media/image38.jpeg"/><Relationship Id="rId3" Type="http://schemas.openxmlformats.org/officeDocument/2006/relationships/image" Target="../media/image12.svg"/><Relationship Id="rId21" Type="http://schemas.openxmlformats.org/officeDocument/2006/relationships/image" Target="../media/image34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microsoft.com/office/2007/relationships/hdphoto" Target="../media/hdphoto2.wdp"/><Relationship Id="rId2" Type="http://schemas.openxmlformats.org/officeDocument/2006/relationships/image" Target="../media/image11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7.png"/><Relationship Id="rId5" Type="http://schemas.openxmlformats.org/officeDocument/2006/relationships/image" Target="../media/image10.svg"/><Relationship Id="rId15" Type="http://schemas.openxmlformats.org/officeDocument/2006/relationships/image" Target="../media/image30.svg"/><Relationship Id="rId23" Type="http://schemas.openxmlformats.org/officeDocument/2006/relationships/image" Target="../media/image36.svg"/><Relationship Id="rId10" Type="http://schemas.openxmlformats.org/officeDocument/2006/relationships/image" Target="../media/image25.png"/><Relationship Id="rId19" Type="http://schemas.openxmlformats.org/officeDocument/2006/relationships/image" Target="../media/image8.svg"/><Relationship Id="rId4" Type="http://schemas.openxmlformats.org/officeDocument/2006/relationships/image" Target="../media/image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2603-84DD-4321-9C49-C449B3819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249" y="320302"/>
            <a:ext cx="3676830" cy="2214033"/>
          </a:xfrm>
        </p:spPr>
        <p:txBody>
          <a:bodyPr>
            <a:normAutofit/>
          </a:bodyPr>
          <a:lstStyle/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B03E3-F1E5-47C1-B59F-75EA457C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04" y="3571128"/>
            <a:ext cx="4515563" cy="16410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 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書寫的溫度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 每字美句每個你喜歡的瞬間 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~</a:t>
            </a:r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Picture 2" descr="C:\Users\user\Desktop\wood-3157395_1920.jpg">
            <a:extLst>
              <a:ext uri="{FF2B5EF4-FFF2-40B4-BE49-F238E27FC236}">
                <a16:creationId xmlns:a16="http://schemas.microsoft.com/office/drawing/2014/main" id="{5DB0D3B5-1AE7-4B66-9BCA-02AE5040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" t="6677" r="61611" b="17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wood-3157395_1920.jpg">
            <a:extLst>
              <a:ext uri="{FF2B5EF4-FFF2-40B4-BE49-F238E27FC236}">
                <a16:creationId xmlns:a16="http://schemas.microsoft.com/office/drawing/2014/main" id="{16C58BA5-B1A4-4C00-ACDC-4FC97AC2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75" b="99826" l="38854" r="61563">
                        <a14:foregroundMark x1="54219" y1="94358" x2="59167" y2="99653"/>
                        <a14:foregroundMark x1="59167" y1="99653" x2="59167" y2="99653"/>
                        <a14:foregroundMark x1="48177" y1="93229" x2="43333" y2="98264"/>
                        <a14:foregroundMark x1="47552" y1="94792" x2="46667" y2="98698"/>
                        <a14:foregroundMark x1="43438" y1="97135" x2="38958" y2="99740"/>
                        <a14:foregroundMark x1="38958" y1="99740" x2="38958" y2="99740"/>
                        <a14:foregroundMark x1="44167" y1="94444" x2="45208" y2="94878"/>
                        <a14:foregroundMark x1="59219" y1="99045" x2="60521" y2="99653"/>
                        <a14:foregroundMark x1="56771" y1="93229" x2="56875" y2="92014"/>
                        <a14:foregroundMark x1="57240" y1="92708" x2="57240" y2="92708"/>
                        <a14:foregroundMark x1="57292" y1="92274" x2="57344" y2="92708"/>
                        <a14:foregroundMark x1="52396" y1="97135" x2="51927" y2="96615"/>
                        <a14:foregroundMark x1="48385" y1="99306" x2="47656" y2="98264"/>
                        <a14:foregroundMark x1="48385" y1="98872" x2="48385" y2="98177"/>
                        <a14:foregroundMark x1="53646" y1="99653" x2="53802" y2="98611"/>
                        <a14:foregroundMark x1="53542" y1="99566" x2="53438" y2="99045"/>
                        <a14:foregroundMark x1="60885" y1="99479" x2="61563" y2="99826"/>
                        <a14:foregroundMark x1="54479" y1="97049" x2="54010" y2="94878"/>
                        <a14:foregroundMark x1="51615" y1="96615" x2="52708" y2="96701"/>
                        <a14:foregroundMark x1="56771" y1="94184" x2="55885" y2="93229"/>
                        <a14:foregroundMark x1="57969" y1="92622" x2="56510" y2="92448"/>
                        <a14:foregroundMark x1="55156" y1="95920" x2="55260" y2="93663"/>
                        <a14:foregroundMark x1="43958" y1="93663" x2="46198" y2="94444"/>
                        <a14:foregroundMark x1="45208" y1="93837" x2="45208" y2="93576"/>
                        <a14:foregroundMark x1="51979" y1="96528" x2="52292" y2="95226"/>
                        <a14:foregroundMark x1="52552" y1="97222" x2="52865" y2="97135"/>
                        <a14:foregroundMark x1="53281" y1="99653" x2="53698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2" t="68820" r="37535"/>
          <a:stretch/>
        </p:blipFill>
        <p:spPr bwMode="auto">
          <a:xfrm rot="10800000">
            <a:off x="8416819" y="-15062"/>
            <a:ext cx="2997200" cy="228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29FE16-3BCD-4C86-BE59-4E6E29515797}"/>
              </a:ext>
            </a:extLst>
          </p:cNvPr>
          <p:cNvSpPr txBox="1"/>
          <p:nvPr/>
        </p:nvSpPr>
        <p:spPr>
          <a:xfrm>
            <a:off x="3835086" y="5405826"/>
            <a:ext cx="30918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110</a:t>
            </a:r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-01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前端網頁開發技術</a:t>
            </a:r>
            <a:endParaRPr lang="en-US" altLang="zh-TW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專題期末報告</a:t>
            </a:r>
          </a:p>
          <a:p>
            <a:r>
              <a:rPr lang="en-US" altLang="zh-TW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18</a:t>
            </a:r>
            <a:r>
              <a:rPr lang="zh-TW" altLang="en-US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詹琇安</a:t>
            </a:r>
          </a:p>
        </p:txBody>
      </p:sp>
      <p:pic>
        <p:nvPicPr>
          <p:cNvPr id="13" name="Picture 2" descr="C:\Users\user\Desktop\wood-3157395_1920.jpg">
            <a:extLst>
              <a:ext uri="{FF2B5EF4-FFF2-40B4-BE49-F238E27FC236}">
                <a16:creationId xmlns:a16="http://schemas.microsoft.com/office/drawing/2014/main" id="{27CC8B31-0CC4-4887-B3B2-C081EE5F5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5" t="-210" r="-28512" b="24628"/>
          <a:stretch/>
        </p:blipFill>
        <p:spPr bwMode="auto">
          <a:xfrm rot="10800000">
            <a:off x="-4329481" y="669"/>
            <a:ext cx="6093826" cy="687306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DD65E3DC-AF32-4F51-A853-4D2F6FB40E13}"/>
              </a:ext>
            </a:extLst>
          </p:cNvPr>
          <p:cNvGrpSpPr/>
          <p:nvPr/>
        </p:nvGrpSpPr>
        <p:grpSpPr>
          <a:xfrm>
            <a:off x="554182" y="0"/>
            <a:ext cx="11282218" cy="6747011"/>
            <a:chOff x="554182" y="0"/>
            <a:chExt cx="11282218" cy="674701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350813D-35BD-47EE-A91D-E764920E5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82" y="532071"/>
              <a:ext cx="11083636" cy="5793857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F64D53A-5A1F-4EFD-B704-A5C39B9D1FAB}"/>
                </a:ext>
              </a:extLst>
            </p:cNvPr>
            <p:cNvGrpSpPr/>
            <p:nvPr/>
          </p:nvGrpSpPr>
          <p:grpSpPr>
            <a:xfrm>
              <a:off x="7374757" y="0"/>
              <a:ext cx="4461643" cy="6747011"/>
              <a:chOff x="7730357" y="323652"/>
              <a:chExt cx="4461643" cy="674701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BBE11E6-7057-4582-BE4C-6D0946F86667}"/>
                  </a:ext>
                </a:extLst>
              </p:cNvPr>
              <p:cNvSpPr/>
              <p:nvPr/>
            </p:nvSpPr>
            <p:spPr>
              <a:xfrm rot="5400000">
                <a:off x="9813045" y="-1759036"/>
                <a:ext cx="296265" cy="4461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53CA1C1-1ABD-4B06-9D86-73DAB0758016}"/>
                  </a:ext>
                </a:extLst>
              </p:cNvPr>
              <p:cNvSpPr/>
              <p:nvPr/>
            </p:nvSpPr>
            <p:spPr>
              <a:xfrm rot="5400000">
                <a:off x="10638458" y="-510458"/>
                <a:ext cx="503843" cy="2603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D8A4A72-0240-4E22-9394-56E8C0EB29D7}"/>
                  </a:ext>
                </a:extLst>
              </p:cNvPr>
              <p:cNvSpPr/>
              <p:nvPr/>
            </p:nvSpPr>
            <p:spPr>
              <a:xfrm rot="5400000">
                <a:off x="10714657" y="-281858"/>
                <a:ext cx="503843" cy="2450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2D5E2D0-D96F-4B67-8FE2-367AACCBFF36}"/>
                  </a:ext>
                </a:extLst>
              </p:cNvPr>
              <p:cNvSpPr/>
              <p:nvPr/>
            </p:nvSpPr>
            <p:spPr>
              <a:xfrm rot="5400000">
                <a:off x="10135178" y="5013844"/>
                <a:ext cx="608441" cy="3505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A6EDC6-991F-4BB3-9AA9-37E4F4CEFD2D}"/>
                  </a:ext>
                </a:extLst>
              </p:cNvPr>
              <p:cNvSpPr/>
              <p:nvPr/>
            </p:nvSpPr>
            <p:spPr>
              <a:xfrm>
                <a:off x="11954641" y="1043084"/>
                <a:ext cx="237357" cy="58596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0BAECAA6-BD23-42B6-AE4C-1624011E4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65F4D739-6278-4E40-8C69-CF96828D2695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網頁流程</a:t>
            </a:r>
          </a:p>
        </p:txBody>
      </p:sp>
    </p:spTree>
    <p:extLst>
      <p:ext uri="{BB962C8B-B14F-4D97-AF65-F5344CB8AC3E}">
        <p14:creationId xmlns:p14="http://schemas.microsoft.com/office/powerpoint/2010/main" val="10891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31F8A9-6459-4F29-B449-18E3331F7AEF}"/>
              </a:ext>
            </a:extLst>
          </p:cNvPr>
          <p:cNvSpPr txBox="1"/>
          <p:nvPr/>
        </p:nvSpPr>
        <p:spPr>
          <a:xfrm>
            <a:off x="4433438" y="2750021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色彩計畫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6067EC-8FFA-48F8-83BC-360ABE45013E}"/>
              </a:ext>
            </a:extLst>
          </p:cNvPr>
          <p:cNvSpPr txBox="1"/>
          <p:nvPr/>
        </p:nvSpPr>
        <p:spPr>
          <a:xfrm>
            <a:off x="4433438" y="3616472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字型選用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EF4A71-A551-4DE4-9CD5-74E49D0193D7}"/>
              </a:ext>
            </a:extLst>
          </p:cNvPr>
          <p:cNvSpPr txBox="1"/>
          <p:nvPr/>
        </p:nvSpPr>
        <p:spPr>
          <a:xfrm>
            <a:off x="4433438" y="448292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圖示</a:t>
            </a:r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43B48A09-86CD-409C-829C-97E062CAE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738" y="2184400"/>
            <a:ext cx="3771900" cy="18670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BCAD72-3E15-4883-8A74-03A2A9F3B6F9}"/>
              </a:ext>
            </a:extLst>
          </p:cNvPr>
          <p:cNvSpPr txBox="1"/>
          <p:nvPr/>
        </p:nvSpPr>
        <p:spPr>
          <a:xfrm>
            <a:off x="2825750" y="1616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</p:spTree>
    <p:extLst>
      <p:ext uri="{BB962C8B-B14F-4D97-AF65-F5344CB8AC3E}">
        <p14:creationId xmlns:p14="http://schemas.microsoft.com/office/powerpoint/2010/main" val="930922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流程圖: 準備作業 36">
            <a:extLst>
              <a:ext uri="{FF2B5EF4-FFF2-40B4-BE49-F238E27FC236}">
                <a16:creationId xmlns:a16="http://schemas.microsoft.com/office/drawing/2014/main" id="{08A57F12-EB98-42CE-8351-AE778E7A9323}"/>
              </a:ext>
            </a:extLst>
          </p:cNvPr>
          <p:cNvSpPr/>
          <p:nvPr/>
        </p:nvSpPr>
        <p:spPr>
          <a:xfrm>
            <a:off x="5703559" y="255978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準備作業 42">
            <a:extLst>
              <a:ext uri="{FF2B5EF4-FFF2-40B4-BE49-F238E27FC236}">
                <a16:creationId xmlns:a16="http://schemas.microsoft.com/office/drawing/2014/main" id="{357B156D-43A7-476B-BD89-45BC93529716}"/>
              </a:ext>
            </a:extLst>
          </p:cNvPr>
          <p:cNvSpPr/>
          <p:nvPr/>
        </p:nvSpPr>
        <p:spPr>
          <a:xfrm>
            <a:off x="4109594" y="5258651"/>
            <a:ext cx="1398494" cy="565772"/>
          </a:xfrm>
          <a:prstGeom prst="flowChartPreparation">
            <a:avLst/>
          </a:prstGeom>
          <a:solidFill>
            <a:srgbClr val="D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準備作業 48">
            <a:extLst>
              <a:ext uri="{FF2B5EF4-FFF2-40B4-BE49-F238E27FC236}">
                <a16:creationId xmlns:a16="http://schemas.microsoft.com/office/drawing/2014/main" id="{05F40C15-5448-4056-B832-AF9EF40991C8}"/>
              </a:ext>
            </a:extLst>
          </p:cNvPr>
          <p:cNvSpPr/>
          <p:nvPr/>
        </p:nvSpPr>
        <p:spPr>
          <a:xfrm>
            <a:off x="4109594" y="2559783"/>
            <a:ext cx="1398494" cy="565772"/>
          </a:xfrm>
          <a:prstGeom prst="flowChartPreparation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71DE0CB-C375-4C1B-8F28-7CFD7CD0C26B}"/>
              </a:ext>
            </a:extLst>
          </p:cNvPr>
          <p:cNvSpPr/>
          <p:nvPr/>
        </p:nvSpPr>
        <p:spPr>
          <a:xfrm>
            <a:off x="1956121" y="2530152"/>
            <a:ext cx="1408887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D93F5B6-A5F7-43CE-BC8F-3B4EA3CB636B}"/>
              </a:ext>
            </a:extLst>
          </p:cNvPr>
          <p:cNvSpPr/>
          <p:nvPr/>
        </p:nvSpPr>
        <p:spPr>
          <a:xfrm>
            <a:off x="1956121" y="5299098"/>
            <a:ext cx="1408887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0FF4B9-10FD-4458-8AAB-A0B1552822FE}"/>
              </a:ext>
            </a:extLst>
          </p:cNvPr>
          <p:cNvSpPr txBox="1"/>
          <p:nvPr/>
        </p:nvSpPr>
        <p:spPr>
          <a:xfrm>
            <a:off x="1744052" y="23015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亮色主題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B6509-2237-4FD7-848B-4BB95C8028D5}"/>
              </a:ext>
            </a:extLst>
          </p:cNvPr>
          <p:cNvSpPr txBox="1"/>
          <p:nvPr/>
        </p:nvSpPr>
        <p:spPr>
          <a:xfrm>
            <a:off x="1744052" y="50705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其他輔色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CC63224-6DEF-4987-9522-2A22AC328354}"/>
              </a:ext>
            </a:extLst>
          </p:cNvPr>
          <p:cNvSpPr/>
          <p:nvPr/>
        </p:nvSpPr>
        <p:spPr>
          <a:xfrm>
            <a:off x="1956121" y="3845040"/>
            <a:ext cx="1408887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DC5AEF7-8F91-485E-AAB8-DB6EBF64F735}"/>
              </a:ext>
            </a:extLst>
          </p:cNvPr>
          <p:cNvSpPr txBox="1"/>
          <p:nvPr/>
        </p:nvSpPr>
        <p:spPr>
          <a:xfrm>
            <a:off x="1744052" y="3616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暗色主題</a:t>
            </a:r>
          </a:p>
        </p:txBody>
      </p: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4F736177-EEF0-44EF-A09D-E3908FACF4A5}"/>
              </a:ext>
            </a:extLst>
          </p:cNvPr>
          <p:cNvCxnSpPr/>
          <p:nvPr/>
        </p:nvCxnSpPr>
        <p:spPr>
          <a:xfrm>
            <a:off x="4307773" y="2038557"/>
            <a:ext cx="2520000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DA4B5563-04F0-45FC-9AC4-77789521773B}"/>
              </a:ext>
            </a:extLst>
          </p:cNvPr>
          <p:cNvCxnSpPr/>
          <p:nvPr/>
        </p:nvCxnSpPr>
        <p:spPr>
          <a:xfrm>
            <a:off x="7635173" y="2038557"/>
            <a:ext cx="2520000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DA91D7FC-9278-4A57-9431-BE5BA02C2243}"/>
              </a:ext>
            </a:extLst>
          </p:cNvPr>
          <p:cNvSpPr txBox="1"/>
          <p:nvPr/>
        </p:nvSpPr>
        <p:spPr>
          <a:xfrm>
            <a:off x="4757294" y="15032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背景顏色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EDE001D-DDC9-4EAD-911F-9B3041F8D2B6}"/>
              </a:ext>
            </a:extLst>
          </p:cNvPr>
          <p:cNvSpPr txBox="1"/>
          <p:nvPr/>
        </p:nvSpPr>
        <p:spPr>
          <a:xfrm>
            <a:off x="8084694" y="15032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字體顏色</a:t>
            </a:r>
          </a:p>
        </p:txBody>
      </p:sp>
      <p:sp>
        <p:nvSpPr>
          <p:cNvPr id="84" name="流程圖: 準備作業 83">
            <a:extLst>
              <a:ext uri="{FF2B5EF4-FFF2-40B4-BE49-F238E27FC236}">
                <a16:creationId xmlns:a16="http://schemas.microsoft.com/office/drawing/2014/main" id="{7B6FA36E-588F-42BD-B78A-EA5289E41C3C}"/>
              </a:ext>
            </a:extLst>
          </p:cNvPr>
          <p:cNvSpPr/>
          <p:nvPr/>
        </p:nvSpPr>
        <p:spPr>
          <a:xfrm>
            <a:off x="5703559" y="3845040"/>
            <a:ext cx="1398494" cy="565772"/>
          </a:xfrm>
          <a:prstGeom prst="flowChartPreparation">
            <a:avLst/>
          </a:prstGeom>
          <a:solidFill>
            <a:srgbClr val="807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流程圖: 準備作業 84">
            <a:extLst>
              <a:ext uri="{FF2B5EF4-FFF2-40B4-BE49-F238E27FC236}">
                <a16:creationId xmlns:a16="http://schemas.microsoft.com/office/drawing/2014/main" id="{733209D5-3713-4071-9CF5-9B6C5279625A}"/>
              </a:ext>
            </a:extLst>
          </p:cNvPr>
          <p:cNvSpPr/>
          <p:nvPr/>
        </p:nvSpPr>
        <p:spPr>
          <a:xfrm>
            <a:off x="4109594" y="3845040"/>
            <a:ext cx="1398494" cy="565772"/>
          </a:xfrm>
          <a:prstGeom prst="flowChartPreparation">
            <a:avLst/>
          </a:prstGeom>
          <a:solidFill>
            <a:srgbClr val="B3A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流程圖: 準備作業 86">
            <a:extLst>
              <a:ext uri="{FF2B5EF4-FFF2-40B4-BE49-F238E27FC236}">
                <a16:creationId xmlns:a16="http://schemas.microsoft.com/office/drawing/2014/main" id="{23E1A92B-A0B5-4009-BF6F-B5CEA4E579A8}"/>
              </a:ext>
            </a:extLst>
          </p:cNvPr>
          <p:cNvSpPr/>
          <p:nvPr/>
        </p:nvSpPr>
        <p:spPr>
          <a:xfrm>
            <a:off x="8271908" y="2559783"/>
            <a:ext cx="1398494" cy="565772"/>
          </a:xfrm>
          <a:prstGeom prst="flowChartPreparation">
            <a:avLst/>
          </a:prstGeom>
          <a:solidFill>
            <a:srgbClr val="FF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892B0E1-20EC-4CB7-A336-BB99ABCE3FAD}"/>
              </a:ext>
            </a:extLst>
          </p:cNvPr>
          <p:cNvSpPr txBox="1"/>
          <p:nvPr/>
        </p:nvSpPr>
        <p:spPr>
          <a:xfrm>
            <a:off x="8632984" y="265858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24242"/>
                </a:solidFill>
              </a:rPr>
              <a:t>text</a:t>
            </a:r>
            <a:endParaRPr lang="zh-TW" altLang="en-US" dirty="0">
              <a:solidFill>
                <a:srgbClr val="424242"/>
              </a:solidFill>
            </a:endParaRPr>
          </a:p>
        </p:txBody>
      </p:sp>
      <p:sp>
        <p:nvSpPr>
          <p:cNvPr id="88" name="流程圖: 準備作業 87">
            <a:extLst>
              <a:ext uri="{FF2B5EF4-FFF2-40B4-BE49-F238E27FC236}">
                <a16:creationId xmlns:a16="http://schemas.microsoft.com/office/drawing/2014/main" id="{09344B63-AAF4-4614-8B5C-602BAD8994C7}"/>
              </a:ext>
            </a:extLst>
          </p:cNvPr>
          <p:cNvSpPr/>
          <p:nvPr/>
        </p:nvSpPr>
        <p:spPr>
          <a:xfrm>
            <a:off x="8271908" y="3845040"/>
            <a:ext cx="1398494" cy="565772"/>
          </a:xfrm>
          <a:prstGeom prst="flowChartPreparation">
            <a:avLst/>
          </a:prstGeom>
          <a:solidFill>
            <a:srgbClr val="807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8F23918-A075-4C0D-83E1-B00787C9E251}"/>
              </a:ext>
            </a:extLst>
          </p:cNvPr>
          <p:cNvSpPr txBox="1"/>
          <p:nvPr/>
        </p:nvSpPr>
        <p:spPr>
          <a:xfrm>
            <a:off x="8632984" y="39438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DF5"/>
                </a:solidFill>
              </a:rPr>
              <a:t>text</a:t>
            </a:r>
            <a:endParaRPr lang="zh-TW" altLang="en-US" dirty="0">
              <a:solidFill>
                <a:srgbClr val="FFFDF5"/>
              </a:solidFill>
            </a:endParaRPr>
          </a:p>
        </p:txBody>
      </p:sp>
      <p:sp>
        <p:nvSpPr>
          <p:cNvPr id="90" name="流程圖: 準備作業 89">
            <a:extLst>
              <a:ext uri="{FF2B5EF4-FFF2-40B4-BE49-F238E27FC236}">
                <a16:creationId xmlns:a16="http://schemas.microsoft.com/office/drawing/2014/main" id="{85202828-F0A5-4EE0-A95A-3F0F0166CABE}"/>
              </a:ext>
            </a:extLst>
          </p:cNvPr>
          <p:cNvSpPr/>
          <p:nvPr/>
        </p:nvSpPr>
        <p:spPr>
          <a:xfrm>
            <a:off x="5150172" y="5258651"/>
            <a:ext cx="1398494" cy="565772"/>
          </a:xfrm>
          <a:prstGeom prst="flowChartPreparation">
            <a:avLst/>
          </a:prstGeom>
          <a:solidFill>
            <a:srgbClr val="C2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流程圖: 準備作業 90">
            <a:extLst>
              <a:ext uri="{FF2B5EF4-FFF2-40B4-BE49-F238E27FC236}">
                <a16:creationId xmlns:a16="http://schemas.microsoft.com/office/drawing/2014/main" id="{13DE3FB5-89A2-4863-AD4E-8A8629FFC4E7}"/>
              </a:ext>
            </a:extLst>
          </p:cNvPr>
          <p:cNvSpPr/>
          <p:nvPr/>
        </p:nvSpPr>
        <p:spPr>
          <a:xfrm>
            <a:off x="6190750" y="5258651"/>
            <a:ext cx="1398494" cy="565772"/>
          </a:xfrm>
          <a:prstGeom prst="flowChartPreparation">
            <a:avLst/>
          </a:prstGeom>
          <a:solidFill>
            <a:srgbClr val="C2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流程圖: 準備作業 91">
            <a:extLst>
              <a:ext uri="{FF2B5EF4-FFF2-40B4-BE49-F238E27FC236}">
                <a16:creationId xmlns:a16="http://schemas.microsoft.com/office/drawing/2014/main" id="{5D125A33-3043-4971-8AB5-E65B2D19CC09}"/>
              </a:ext>
            </a:extLst>
          </p:cNvPr>
          <p:cNvSpPr/>
          <p:nvPr/>
        </p:nvSpPr>
        <p:spPr>
          <a:xfrm>
            <a:off x="7231328" y="5258651"/>
            <a:ext cx="1398494" cy="565772"/>
          </a:xfrm>
          <a:prstGeom prst="flowChartPreparation">
            <a:avLst/>
          </a:prstGeom>
          <a:solidFill>
            <a:srgbClr val="FFE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流程圖: 準備作業 92">
            <a:extLst>
              <a:ext uri="{FF2B5EF4-FFF2-40B4-BE49-F238E27FC236}">
                <a16:creationId xmlns:a16="http://schemas.microsoft.com/office/drawing/2014/main" id="{0B4A08D3-553E-4CB3-BD5E-3B2B4F867817}"/>
              </a:ext>
            </a:extLst>
          </p:cNvPr>
          <p:cNvSpPr/>
          <p:nvPr/>
        </p:nvSpPr>
        <p:spPr>
          <a:xfrm>
            <a:off x="8271908" y="5258651"/>
            <a:ext cx="1398494" cy="565772"/>
          </a:xfrm>
          <a:prstGeom prst="flowChartPreparation">
            <a:avLst/>
          </a:prstGeom>
          <a:solidFill>
            <a:srgbClr val="FFD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內容版面配置區 4">
            <a:extLst>
              <a:ext uri="{FF2B5EF4-FFF2-40B4-BE49-F238E27FC236}">
                <a16:creationId xmlns:a16="http://schemas.microsoft.com/office/drawing/2014/main" id="{0A247AD1-1D17-439E-9FA8-3E3677B0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:a16="http://schemas.microsoft.com/office/drawing/2014/main" id="{E9F49986-710B-44DD-BB16-CAB28C219AC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93A787-6BA5-4638-B42E-11BA20256F84}"/>
              </a:ext>
            </a:extLst>
          </p:cNvPr>
          <p:cNvSpPr txBox="1"/>
          <p:nvPr/>
        </p:nvSpPr>
        <p:spPr>
          <a:xfrm>
            <a:off x="3365008" y="659201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色彩計畫</a:t>
            </a:r>
          </a:p>
        </p:txBody>
      </p:sp>
    </p:spTree>
    <p:extLst>
      <p:ext uri="{BB962C8B-B14F-4D97-AF65-F5344CB8AC3E}">
        <p14:creationId xmlns:p14="http://schemas.microsoft.com/office/powerpoint/2010/main" val="211102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7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3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4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4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5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2" y="6453145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3859D-F824-4E9B-ABAA-D05E488D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376" y="7076201"/>
            <a:ext cx="2266014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0" i="0" dirty="0" err="1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jf</a:t>
            </a:r>
            <a:r>
              <a:rPr lang="en-US" altLang="zh-TW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 open </a:t>
            </a:r>
            <a:r>
              <a:rPr lang="zh-TW" altLang="en-US" sz="2500" b="0" i="0" dirty="0">
                <a:effectLst/>
                <a:latin typeface="jf open 粉圓 1.1" panose="020F0500000000000000" pitchFamily="34" charset="-120"/>
                <a:ea typeface="jf open 粉圓 1.1" panose="020F0500000000000000" pitchFamily="34" charset="-120"/>
                <a:hlinkClick r:id="rId2"/>
              </a:rPr>
              <a:t>粉圓</a:t>
            </a:r>
            <a:endParaRPr lang="zh-TW" altLang="en-US" sz="2500" dirty="0">
              <a:latin typeface="jf open 粉圓 1.1" panose="020F0500000000000000" pitchFamily="34" charset="-120"/>
              <a:ea typeface="jf open 粉圓 1.1" panose="020F0500000000000000" pitchFamily="34" charset="-120"/>
              <a:hlinkClick r:id="rId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EBB1D6-F9E1-4E80-9DAE-A9BE58F9CC6C}"/>
              </a:ext>
            </a:extLst>
          </p:cNvPr>
          <p:cNvSpPr txBox="1"/>
          <p:nvPr/>
        </p:nvSpPr>
        <p:spPr>
          <a:xfrm>
            <a:off x="1553695" y="286167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H1 36px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2DA32-584B-48E7-82DF-1BC3CE8B1799}"/>
              </a:ext>
            </a:extLst>
          </p:cNvPr>
          <p:cNvSpPr txBox="1"/>
          <p:nvPr/>
        </p:nvSpPr>
        <p:spPr>
          <a:xfrm>
            <a:off x="1562660" y="3526593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H2 32px</a:t>
            </a: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03DDF8-DA0E-4D60-AA9D-0E8660344958}"/>
              </a:ext>
            </a:extLst>
          </p:cNvPr>
          <p:cNvSpPr txBox="1"/>
          <p:nvPr/>
        </p:nvSpPr>
        <p:spPr>
          <a:xfrm>
            <a:off x="1580590" y="412995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H3 24px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B6326-A38A-48FD-AAEA-2D69E9D331AA}"/>
              </a:ext>
            </a:extLst>
          </p:cNvPr>
          <p:cNvSpPr txBox="1"/>
          <p:nvPr/>
        </p:nvSpPr>
        <p:spPr>
          <a:xfrm>
            <a:off x="1589555" y="461021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H4 20px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18EC17-E462-4BE1-AF7F-34884D97C28C}"/>
              </a:ext>
            </a:extLst>
          </p:cNvPr>
          <p:cNvSpPr txBox="1"/>
          <p:nvPr/>
        </p:nvSpPr>
        <p:spPr>
          <a:xfrm>
            <a:off x="1589555" y="502891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H5 16px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C1CDC2-FD54-4407-9CE3-4797B59B660E}"/>
              </a:ext>
            </a:extLst>
          </p:cNvPr>
          <p:cNvSpPr txBox="1"/>
          <p:nvPr/>
        </p:nvSpPr>
        <p:spPr>
          <a:xfrm>
            <a:off x="1598520" y="5386055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H6 14px</a:t>
            </a:r>
            <a:r>
              <a:rPr lang="zh-TW" altLang="en-US" sz="1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77A8CA-3470-44D1-9C9B-6CBFC25A2C80}"/>
              </a:ext>
            </a:extLst>
          </p:cNvPr>
          <p:cNvSpPr txBox="1"/>
          <p:nvPr/>
        </p:nvSpPr>
        <p:spPr>
          <a:xfrm>
            <a:off x="8138994" y="4379545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Patrick Hand" panose="00000500000000000000" pitchFamily="2" charset="0"/>
                <a:ea typeface="jf open 粉圓 1.1" panose="020F0500000000000000" pitchFamily="34" charset="-120"/>
              </a:rPr>
              <a:t>DTNS</a:t>
            </a:r>
            <a:endParaRPr lang="zh-TW" altLang="en-US" sz="3600" dirty="0">
              <a:latin typeface="Patrick Hand" panose="00000500000000000000" pitchFamily="2" charset="0"/>
              <a:ea typeface="jf open 粉圓 1.1" panose="020F0500000000000000" pitchFamily="34" charset="-120"/>
            </a:endParaRPr>
          </a:p>
        </p:txBody>
      </p:sp>
      <p:sp>
        <p:nvSpPr>
          <p:cNvPr id="41" name="內容版面配置區 2">
            <a:hlinkClick r:id="rId3"/>
            <a:extLst>
              <a:ext uri="{FF2B5EF4-FFF2-40B4-BE49-F238E27FC236}">
                <a16:creationId xmlns:a16="http://schemas.microsoft.com/office/drawing/2014/main" id="{163C35D1-B94E-4F78-A094-D7F4EAA0C530}"/>
              </a:ext>
            </a:extLst>
          </p:cNvPr>
          <p:cNvSpPr txBox="1">
            <a:spLocks/>
          </p:cNvSpPr>
          <p:nvPr/>
        </p:nvSpPr>
        <p:spPr>
          <a:xfrm>
            <a:off x="5127135" y="4482603"/>
            <a:ext cx="209814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zh-TW" sz="2500" dirty="0">
                <a:solidFill>
                  <a:srgbClr val="202124"/>
                </a:solidFill>
                <a:latin typeface="Google Sans"/>
                <a:hlinkClick r:id="rId4"/>
              </a:rPr>
              <a:t>Patrick Hand</a:t>
            </a:r>
            <a:endParaRPr lang="en-US" altLang="zh-TW" sz="25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8002E2F-EA96-4995-9950-B43515C94CCC}"/>
              </a:ext>
            </a:extLst>
          </p:cNvPr>
          <p:cNvSpPr txBox="1">
            <a:spLocks/>
          </p:cNvSpPr>
          <p:nvPr/>
        </p:nvSpPr>
        <p:spPr>
          <a:xfrm>
            <a:off x="5083698" y="2983922"/>
            <a:ext cx="2932297" cy="97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思源黑體</a:t>
            </a:r>
            <a:endParaRPr lang="en-US" altLang="zh-TW" sz="2500" b="0" i="0" dirty="0">
              <a:solidFill>
                <a:srgbClr val="3D3D3D"/>
              </a:solidFill>
              <a:effectLst/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500" b="0" i="0" dirty="0">
                <a:solidFill>
                  <a:srgbClr val="3D3D3D"/>
                </a:solidFill>
                <a:effectLst/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Noto Sans CJK</a:t>
            </a:r>
            <a:endParaRPr lang="zh-TW" altLang="en-US" sz="25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AFE6CB-3009-4B29-834A-843616378CFA}"/>
              </a:ext>
            </a:extLst>
          </p:cNvPr>
          <p:cNvSpPr txBox="1"/>
          <p:nvPr/>
        </p:nvSpPr>
        <p:spPr>
          <a:xfrm>
            <a:off x="8015995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文字分享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81F554B-70E9-4F6F-94A5-26B792A2F390}"/>
              </a:ext>
            </a:extLst>
          </p:cNvPr>
          <p:cNvSpPr/>
          <p:nvPr/>
        </p:nvSpPr>
        <p:spPr>
          <a:xfrm>
            <a:off x="1519328" y="2197031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AAAFAB4B-43B8-4409-A554-F9B70A5123F0}"/>
              </a:ext>
            </a:extLst>
          </p:cNvPr>
          <p:cNvSpPr txBox="1">
            <a:spLocks/>
          </p:cNvSpPr>
          <p:nvPr/>
        </p:nvSpPr>
        <p:spPr>
          <a:xfrm>
            <a:off x="1749152" y="1927145"/>
            <a:ext cx="1200889" cy="63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>
                <a:solidFill>
                  <a:srgbClr val="3D3D3D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字級</a:t>
            </a:r>
            <a:endParaRPr lang="zh-TW" altLang="en-US" sz="36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CD7CDF8-3741-4824-9D6B-F52B2AD624D1}"/>
              </a:ext>
            </a:extLst>
          </p:cNvPr>
          <p:cNvSpPr/>
          <p:nvPr/>
        </p:nvSpPr>
        <p:spPr>
          <a:xfrm>
            <a:off x="5036362" y="2197031"/>
            <a:ext cx="934720" cy="294640"/>
          </a:xfrm>
          <a:prstGeom prst="rect">
            <a:avLst/>
          </a:prstGeom>
          <a:solidFill>
            <a:srgbClr val="FFF2D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內容版面配置區 2">
            <a:extLst>
              <a:ext uri="{FF2B5EF4-FFF2-40B4-BE49-F238E27FC236}">
                <a16:creationId xmlns:a16="http://schemas.microsoft.com/office/drawing/2014/main" id="{A695A13C-F7B0-422A-8BA4-4CF4D7DEF127}"/>
              </a:ext>
            </a:extLst>
          </p:cNvPr>
          <p:cNvSpPr txBox="1">
            <a:spLocks/>
          </p:cNvSpPr>
          <p:nvPr/>
        </p:nvSpPr>
        <p:spPr>
          <a:xfrm>
            <a:off x="5266186" y="1927145"/>
            <a:ext cx="1200889" cy="63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>
                <a:solidFill>
                  <a:srgbClr val="3D3D3D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字型</a:t>
            </a:r>
            <a:endParaRPr lang="zh-TW" altLang="en-US" sz="3600" dirty="0">
              <a:latin typeface="Noto Sans CJK TC Regular" panose="020B0500000000000000" pitchFamily="34" charset="-120"/>
              <a:ea typeface="Noto Sans CJK TC Regular" panose="020B0500000000000000" pitchFamily="34" charset="-120"/>
              <a:hlinkClick r:id="rId2"/>
            </a:endParaRPr>
          </a:p>
        </p:txBody>
      </p:sp>
      <p:pic>
        <p:nvPicPr>
          <p:cNvPr id="36" name="內容版面配置區 4">
            <a:extLst>
              <a:ext uri="{FF2B5EF4-FFF2-40B4-BE49-F238E27FC236}">
                <a16:creationId xmlns:a16="http://schemas.microsoft.com/office/drawing/2014/main" id="{ADD2A2AE-FD94-4508-9F80-9784B6AAC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37" name="標題 1">
            <a:extLst>
              <a:ext uri="{FF2B5EF4-FFF2-40B4-BE49-F238E27FC236}">
                <a16:creationId xmlns:a16="http://schemas.microsoft.com/office/drawing/2014/main" id="{B9EA4856-9F7C-4FF0-B12D-EEC7FA18BD04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5D84EF4-9585-4151-AE19-3C9DD9261CE2}"/>
              </a:ext>
            </a:extLst>
          </p:cNvPr>
          <p:cNvSpPr txBox="1"/>
          <p:nvPr/>
        </p:nvSpPr>
        <p:spPr>
          <a:xfrm>
            <a:off x="3365008" y="659201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字型選用</a:t>
            </a:r>
          </a:p>
        </p:txBody>
      </p:sp>
    </p:spTree>
    <p:extLst>
      <p:ext uri="{BB962C8B-B14F-4D97-AF65-F5344CB8AC3E}">
        <p14:creationId xmlns:p14="http://schemas.microsoft.com/office/powerpoint/2010/main" val="1295164940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內容版面配置區 4">
            <a:extLst>
              <a:ext uri="{FF2B5EF4-FFF2-40B4-BE49-F238E27FC236}">
                <a16:creationId xmlns:a16="http://schemas.microsoft.com/office/drawing/2014/main" id="{73F24F0C-B547-4A38-81AF-AC5007C34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580" r="471" b="249"/>
          <a:stretch/>
        </p:blipFill>
        <p:spPr>
          <a:xfrm rot="5400000">
            <a:off x="1854709" y="-3019773"/>
            <a:ext cx="8482584" cy="12762533"/>
          </a:xfrm>
          <a:prstGeom prst="rect">
            <a:avLst/>
          </a:prstGeom>
        </p:spPr>
      </p:pic>
      <p:pic>
        <p:nvPicPr>
          <p:cNvPr id="91" name="內容版面配置區 90">
            <a:extLst>
              <a:ext uri="{FF2B5EF4-FFF2-40B4-BE49-F238E27FC236}">
                <a16:creationId xmlns:a16="http://schemas.microsoft.com/office/drawing/2014/main" id="{C9F5E8C9-3A3A-41A7-AA24-BE9B5EA89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5896" y="4316138"/>
            <a:ext cx="444348" cy="444348"/>
          </a:xfrm>
        </p:spPr>
      </p:pic>
      <p:pic>
        <p:nvPicPr>
          <p:cNvPr id="93" name="圖形 92">
            <a:extLst>
              <a:ext uri="{FF2B5EF4-FFF2-40B4-BE49-F238E27FC236}">
                <a16:creationId xmlns:a16="http://schemas.microsoft.com/office/drawing/2014/main" id="{E4F58189-FA69-471F-8658-7082C6BB5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6285" y="4316138"/>
            <a:ext cx="444348" cy="444348"/>
          </a:xfrm>
          <a:prstGeom prst="rect">
            <a:avLst/>
          </a:prstGeom>
        </p:spPr>
      </p:pic>
      <p:pic>
        <p:nvPicPr>
          <p:cNvPr id="95" name="圖形 94">
            <a:extLst>
              <a:ext uri="{FF2B5EF4-FFF2-40B4-BE49-F238E27FC236}">
                <a16:creationId xmlns:a16="http://schemas.microsoft.com/office/drawing/2014/main" id="{A0BAF853-ACF9-4522-AF63-26C8AC403E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6674" y="4316138"/>
            <a:ext cx="444348" cy="444348"/>
          </a:xfrm>
          <a:prstGeom prst="rect">
            <a:avLst/>
          </a:prstGeom>
        </p:spPr>
      </p:pic>
      <p:pic>
        <p:nvPicPr>
          <p:cNvPr id="99" name="圖形 98">
            <a:extLst>
              <a:ext uri="{FF2B5EF4-FFF2-40B4-BE49-F238E27FC236}">
                <a16:creationId xmlns:a16="http://schemas.microsoft.com/office/drawing/2014/main" id="{301A0996-5280-411F-A60E-CD134C38F6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6170" y="3098585"/>
            <a:ext cx="476250" cy="476250"/>
          </a:xfrm>
          <a:prstGeom prst="rect">
            <a:avLst/>
          </a:prstGeom>
        </p:spPr>
      </p:pic>
      <p:pic>
        <p:nvPicPr>
          <p:cNvPr id="101" name="圖形 100">
            <a:extLst>
              <a:ext uri="{FF2B5EF4-FFF2-40B4-BE49-F238E27FC236}">
                <a16:creationId xmlns:a16="http://schemas.microsoft.com/office/drawing/2014/main" id="{72EF0C23-FEFB-4D7B-BFEB-6BE5811BF7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45681" y="3098585"/>
            <a:ext cx="476250" cy="476250"/>
          </a:xfrm>
          <a:prstGeom prst="rect">
            <a:avLst/>
          </a:prstGeom>
        </p:spPr>
      </p:pic>
      <p:pic>
        <p:nvPicPr>
          <p:cNvPr id="103" name="圖形 102">
            <a:extLst>
              <a:ext uri="{FF2B5EF4-FFF2-40B4-BE49-F238E27FC236}">
                <a16:creationId xmlns:a16="http://schemas.microsoft.com/office/drawing/2014/main" id="{0FC8E995-0E0F-411E-9E3A-4F6CE08302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5192" y="3098585"/>
            <a:ext cx="476250" cy="476250"/>
          </a:xfrm>
          <a:prstGeom prst="rect">
            <a:avLst/>
          </a:prstGeom>
        </p:spPr>
      </p:pic>
      <p:pic>
        <p:nvPicPr>
          <p:cNvPr id="105" name="圖形 104">
            <a:extLst>
              <a:ext uri="{FF2B5EF4-FFF2-40B4-BE49-F238E27FC236}">
                <a16:creationId xmlns:a16="http://schemas.microsoft.com/office/drawing/2014/main" id="{ACA1ADFC-FB39-4A64-A2ED-8D18F7AC22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97148" y="3098585"/>
            <a:ext cx="476250" cy="476250"/>
          </a:xfrm>
          <a:prstGeom prst="rect">
            <a:avLst/>
          </a:prstGeom>
        </p:spPr>
      </p:pic>
      <p:pic>
        <p:nvPicPr>
          <p:cNvPr id="107" name="圖形 106">
            <a:extLst>
              <a:ext uri="{FF2B5EF4-FFF2-40B4-BE49-F238E27FC236}">
                <a16:creationId xmlns:a16="http://schemas.microsoft.com/office/drawing/2014/main" id="{F60CA103-FDE2-4564-B05F-363ADC809E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47637" y="3098585"/>
            <a:ext cx="476250" cy="476250"/>
          </a:xfrm>
          <a:prstGeom prst="rect">
            <a:avLst/>
          </a:prstGeom>
        </p:spPr>
      </p:pic>
      <p:pic>
        <p:nvPicPr>
          <p:cNvPr id="109" name="圖形 108">
            <a:extLst>
              <a:ext uri="{FF2B5EF4-FFF2-40B4-BE49-F238E27FC236}">
                <a16:creationId xmlns:a16="http://schemas.microsoft.com/office/drawing/2014/main" id="{E0870DCA-AFFA-4639-AF1B-0B26480F06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44705" y="3098585"/>
            <a:ext cx="476250" cy="476250"/>
          </a:xfrm>
          <a:prstGeom prst="rect">
            <a:avLst/>
          </a:prstGeom>
        </p:spPr>
      </p:pic>
      <p:pic>
        <p:nvPicPr>
          <p:cNvPr id="111" name="圖形 110">
            <a:extLst>
              <a:ext uri="{FF2B5EF4-FFF2-40B4-BE49-F238E27FC236}">
                <a16:creationId xmlns:a16="http://schemas.microsoft.com/office/drawing/2014/main" id="{DA8FD4E2-A834-4B0A-89E6-7B6943B9EDC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46659" y="3098585"/>
            <a:ext cx="476250" cy="476250"/>
          </a:xfrm>
          <a:prstGeom prst="rect">
            <a:avLst/>
          </a:prstGeom>
        </p:spPr>
      </p:pic>
      <p:pic>
        <p:nvPicPr>
          <p:cNvPr id="113" name="圖形 112">
            <a:extLst>
              <a:ext uri="{FF2B5EF4-FFF2-40B4-BE49-F238E27FC236}">
                <a16:creationId xmlns:a16="http://schemas.microsoft.com/office/drawing/2014/main" id="{B5FC9E28-DC71-4754-8BBE-24B4B2B89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14509" y="2120288"/>
            <a:ext cx="443722" cy="443722"/>
          </a:xfrm>
          <a:prstGeom prst="rect">
            <a:avLst/>
          </a:prstGeom>
        </p:spPr>
      </p:pic>
      <p:pic>
        <p:nvPicPr>
          <p:cNvPr id="115" name="圖形 114">
            <a:extLst>
              <a:ext uri="{FF2B5EF4-FFF2-40B4-BE49-F238E27FC236}">
                <a16:creationId xmlns:a16="http://schemas.microsoft.com/office/drawing/2014/main" id="{E6C3DFD0-2AC6-405E-949E-D084D62C0C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60548" y="2120288"/>
            <a:ext cx="443722" cy="443722"/>
          </a:xfrm>
          <a:prstGeom prst="rect">
            <a:avLst/>
          </a:prstGeom>
        </p:spPr>
      </p:pic>
      <p:pic>
        <p:nvPicPr>
          <p:cNvPr id="117" name="圖形 116">
            <a:extLst>
              <a:ext uri="{FF2B5EF4-FFF2-40B4-BE49-F238E27FC236}">
                <a16:creationId xmlns:a16="http://schemas.microsoft.com/office/drawing/2014/main" id="{955AC0FC-AD87-4941-ABAF-30C2E5099B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68470" y="2120288"/>
            <a:ext cx="443722" cy="443722"/>
          </a:xfrm>
          <a:prstGeom prst="rect">
            <a:avLst/>
          </a:prstGeom>
        </p:spPr>
      </p:pic>
      <p:pic>
        <p:nvPicPr>
          <p:cNvPr id="119" name="圖形 118">
            <a:extLst>
              <a:ext uri="{FF2B5EF4-FFF2-40B4-BE49-F238E27FC236}">
                <a16:creationId xmlns:a16="http://schemas.microsoft.com/office/drawing/2014/main" id="{9641BF5B-B550-49AE-B168-7A2BB75CFC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02714" y="5112819"/>
            <a:ext cx="536721" cy="536721"/>
          </a:xfrm>
          <a:prstGeom prst="rect">
            <a:avLst/>
          </a:prstGeom>
        </p:spPr>
      </p:pic>
      <p:pic>
        <p:nvPicPr>
          <p:cNvPr id="121" name="圖形 120">
            <a:extLst>
              <a:ext uri="{FF2B5EF4-FFF2-40B4-BE49-F238E27FC236}">
                <a16:creationId xmlns:a16="http://schemas.microsoft.com/office/drawing/2014/main" id="{3699014F-9C27-43EC-A8BC-D012EB60CF0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37898" y="4228750"/>
            <a:ext cx="619125" cy="619125"/>
          </a:xfrm>
          <a:prstGeom prst="rect">
            <a:avLst/>
          </a:prstGeom>
        </p:spPr>
      </p:pic>
      <p:pic>
        <p:nvPicPr>
          <p:cNvPr id="123" name="圖形 122">
            <a:extLst>
              <a:ext uri="{FF2B5EF4-FFF2-40B4-BE49-F238E27FC236}">
                <a16:creationId xmlns:a16="http://schemas.microsoft.com/office/drawing/2014/main" id="{021F5FFB-C876-4A4D-BC44-C7BD7DC8FAF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729122" y="4228750"/>
            <a:ext cx="619125" cy="619125"/>
          </a:xfrm>
          <a:prstGeom prst="rect">
            <a:avLst/>
          </a:prstGeom>
        </p:spPr>
      </p:pic>
      <p:pic>
        <p:nvPicPr>
          <p:cNvPr id="125" name="圖形 124">
            <a:extLst>
              <a:ext uri="{FF2B5EF4-FFF2-40B4-BE49-F238E27FC236}">
                <a16:creationId xmlns:a16="http://schemas.microsoft.com/office/drawing/2014/main" id="{0AEDACFE-042E-47EC-A4C1-AD653A4A2CA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33510" y="4228750"/>
            <a:ext cx="619125" cy="619125"/>
          </a:xfrm>
          <a:prstGeom prst="rect">
            <a:avLst/>
          </a:prstGeom>
        </p:spPr>
      </p:pic>
      <p:pic>
        <p:nvPicPr>
          <p:cNvPr id="127" name="圖形 126">
            <a:extLst>
              <a:ext uri="{FF2B5EF4-FFF2-40B4-BE49-F238E27FC236}">
                <a16:creationId xmlns:a16="http://schemas.microsoft.com/office/drawing/2014/main" id="{40DD3512-17BA-4EBA-BD71-C943EB7AF5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742286" y="4228750"/>
            <a:ext cx="619125" cy="619125"/>
          </a:xfrm>
          <a:prstGeom prst="rect">
            <a:avLst/>
          </a:prstGeom>
        </p:spPr>
      </p:pic>
      <p:pic>
        <p:nvPicPr>
          <p:cNvPr id="129" name="圖形 128">
            <a:extLst>
              <a:ext uri="{FF2B5EF4-FFF2-40B4-BE49-F238E27FC236}">
                <a16:creationId xmlns:a16="http://schemas.microsoft.com/office/drawing/2014/main" id="{39BB1BC9-4EDA-4AA3-8B6B-E4A7B571777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707957" y="5112819"/>
            <a:ext cx="536721" cy="536721"/>
          </a:xfrm>
          <a:prstGeom prst="rect">
            <a:avLst/>
          </a:prstGeom>
        </p:spPr>
      </p:pic>
      <p:pic>
        <p:nvPicPr>
          <p:cNvPr id="133" name="圖形 132">
            <a:extLst>
              <a:ext uri="{FF2B5EF4-FFF2-40B4-BE49-F238E27FC236}">
                <a16:creationId xmlns:a16="http://schemas.microsoft.com/office/drawing/2014/main" id="{A3FCFE22-E039-4236-9ED7-66F50FC17B0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423686" y="5112819"/>
            <a:ext cx="536721" cy="536721"/>
          </a:xfrm>
          <a:prstGeom prst="rect">
            <a:avLst/>
          </a:prstGeom>
        </p:spPr>
      </p:pic>
      <p:pic>
        <p:nvPicPr>
          <p:cNvPr id="135" name="圖形 134">
            <a:extLst>
              <a:ext uri="{FF2B5EF4-FFF2-40B4-BE49-F238E27FC236}">
                <a16:creationId xmlns:a16="http://schemas.microsoft.com/office/drawing/2014/main" id="{C711D829-06E7-47F0-B39C-7754797318B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613200" y="5112819"/>
            <a:ext cx="536721" cy="536721"/>
          </a:xfrm>
          <a:prstGeom prst="rect">
            <a:avLst/>
          </a:prstGeom>
        </p:spPr>
      </p:pic>
      <p:pic>
        <p:nvPicPr>
          <p:cNvPr id="137" name="圖形 136">
            <a:extLst>
              <a:ext uri="{FF2B5EF4-FFF2-40B4-BE49-F238E27FC236}">
                <a16:creationId xmlns:a16="http://schemas.microsoft.com/office/drawing/2014/main" id="{ECF0CBEC-6DFF-42E5-87C3-FE7DCA2C285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18443" y="5112819"/>
            <a:ext cx="536721" cy="536721"/>
          </a:xfrm>
          <a:prstGeom prst="rect">
            <a:avLst/>
          </a:prstGeom>
        </p:spPr>
      </p:pic>
      <p:pic>
        <p:nvPicPr>
          <p:cNvPr id="141" name="圖形 140">
            <a:extLst>
              <a:ext uri="{FF2B5EF4-FFF2-40B4-BE49-F238E27FC236}">
                <a16:creationId xmlns:a16="http://schemas.microsoft.com/office/drawing/2014/main" id="{525FF0E4-FA4C-4F6F-AC9B-9C43510977F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328929" y="5112819"/>
            <a:ext cx="536721" cy="536721"/>
          </a:xfrm>
          <a:prstGeom prst="rect">
            <a:avLst/>
          </a:prstGeom>
        </p:spPr>
      </p:pic>
      <p:pic>
        <p:nvPicPr>
          <p:cNvPr id="149" name="圖形 148">
            <a:extLst>
              <a:ext uri="{FF2B5EF4-FFF2-40B4-BE49-F238E27FC236}">
                <a16:creationId xmlns:a16="http://schemas.microsoft.com/office/drawing/2014/main" id="{03578347-EDE6-484F-9BE8-911639331FC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065243" y="4904929"/>
            <a:ext cx="952500" cy="952500"/>
          </a:xfrm>
          <a:prstGeom prst="rect">
            <a:avLst/>
          </a:prstGeom>
        </p:spPr>
      </p:pic>
      <p:pic>
        <p:nvPicPr>
          <p:cNvPr id="151" name="圖形 150">
            <a:extLst>
              <a:ext uri="{FF2B5EF4-FFF2-40B4-BE49-F238E27FC236}">
                <a16:creationId xmlns:a16="http://schemas.microsoft.com/office/drawing/2014/main" id="{DAAF14BD-D59F-4AF5-9720-69BA4432CA6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73133" y="2071410"/>
            <a:ext cx="536721" cy="536721"/>
          </a:xfrm>
          <a:prstGeom prst="rect">
            <a:avLst/>
          </a:prstGeom>
        </p:spPr>
      </p:pic>
      <p:pic>
        <p:nvPicPr>
          <p:cNvPr id="153" name="圖形 152">
            <a:extLst>
              <a:ext uri="{FF2B5EF4-FFF2-40B4-BE49-F238E27FC236}">
                <a16:creationId xmlns:a16="http://schemas.microsoft.com/office/drawing/2014/main" id="{1862E89A-8825-4531-98C2-763F112925B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344705" y="2120288"/>
            <a:ext cx="443722" cy="443722"/>
          </a:xfrm>
          <a:prstGeom prst="rect">
            <a:avLst/>
          </a:prstGeom>
        </p:spPr>
      </p:pic>
      <p:pic>
        <p:nvPicPr>
          <p:cNvPr id="155" name="圖形 154">
            <a:extLst>
              <a:ext uri="{FF2B5EF4-FFF2-40B4-BE49-F238E27FC236}">
                <a16:creationId xmlns:a16="http://schemas.microsoft.com/office/drawing/2014/main" id="{A39FE651-E961-4AE1-AEF3-D4ADD8516CB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98665" y="2120288"/>
            <a:ext cx="443722" cy="443722"/>
          </a:xfrm>
          <a:prstGeom prst="rect">
            <a:avLst/>
          </a:prstGeom>
        </p:spPr>
      </p:pic>
      <p:pic>
        <p:nvPicPr>
          <p:cNvPr id="157" name="圖形 156">
            <a:extLst>
              <a:ext uri="{FF2B5EF4-FFF2-40B4-BE49-F238E27FC236}">
                <a16:creationId xmlns:a16="http://schemas.microsoft.com/office/drawing/2014/main" id="{4DCE174F-FE21-492E-9808-0CD1B0D5660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6587" y="2120288"/>
            <a:ext cx="443722" cy="443722"/>
          </a:xfrm>
          <a:prstGeom prst="rect">
            <a:avLst/>
          </a:prstGeom>
        </p:spPr>
      </p:pic>
      <p:pic>
        <p:nvPicPr>
          <p:cNvPr id="159" name="圖形 158">
            <a:extLst>
              <a:ext uri="{FF2B5EF4-FFF2-40B4-BE49-F238E27FC236}">
                <a16:creationId xmlns:a16="http://schemas.microsoft.com/office/drawing/2014/main" id="{BC4875C0-00CA-4820-88D9-988175895B6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452626" y="2120288"/>
            <a:ext cx="443722" cy="443722"/>
          </a:xfrm>
          <a:prstGeom prst="rect">
            <a:avLst/>
          </a:prstGeom>
        </p:spPr>
      </p:pic>
      <p:pic>
        <p:nvPicPr>
          <p:cNvPr id="161" name="圖形 160">
            <a:extLst>
              <a:ext uri="{FF2B5EF4-FFF2-40B4-BE49-F238E27FC236}">
                <a16:creationId xmlns:a16="http://schemas.microsoft.com/office/drawing/2014/main" id="{5929D54D-59F0-4B7C-937A-F504C25A1DB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234172" y="5149903"/>
            <a:ext cx="462552" cy="462552"/>
          </a:xfrm>
          <a:prstGeom prst="rect">
            <a:avLst/>
          </a:prstGeom>
        </p:spPr>
      </p:pic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E8157335-5A36-4528-A50C-EA9F753617FC}"/>
              </a:ext>
            </a:extLst>
          </p:cNvPr>
          <p:cNvSpPr txBox="1"/>
          <p:nvPr/>
        </p:nvSpPr>
        <p:spPr>
          <a:xfrm>
            <a:off x="1761744" y="2155105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</a:rPr>
              <a:t>導覽列</a:t>
            </a:r>
            <a:endParaRPr lang="zh-TW" alt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63" name="Rectangle 8">
            <a:extLst>
              <a:ext uri="{FF2B5EF4-FFF2-40B4-BE49-F238E27FC236}">
                <a16:creationId xmlns:a16="http://schemas.microsoft.com/office/drawing/2014/main" id="{A143E94C-237A-4401-8075-9F827A0D2A4B}"/>
              </a:ext>
            </a:extLst>
          </p:cNvPr>
          <p:cNvSpPr>
            <a:spLocks/>
          </p:cNvSpPr>
          <p:nvPr/>
        </p:nvSpPr>
        <p:spPr bwMode="auto">
          <a:xfrm>
            <a:off x="1650506" y="2217534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14E2AB4-F2F6-4066-8A0F-74F2B6228B9D}"/>
              </a:ext>
            </a:extLst>
          </p:cNvPr>
          <p:cNvSpPr txBox="1"/>
          <p:nvPr/>
        </p:nvSpPr>
        <p:spPr>
          <a:xfrm>
            <a:off x="1761744" y="3152044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主題</a:t>
            </a:r>
          </a:p>
        </p:txBody>
      </p:sp>
      <p:sp>
        <p:nvSpPr>
          <p:cNvPr id="166" name="Rectangle 8">
            <a:extLst>
              <a:ext uri="{FF2B5EF4-FFF2-40B4-BE49-F238E27FC236}">
                <a16:creationId xmlns:a16="http://schemas.microsoft.com/office/drawing/2014/main" id="{0658E630-73CD-492D-8988-108EAB0CB213}"/>
              </a:ext>
            </a:extLst>
          </p:cNvPr>
          <p:cNvSpPr>
            <a:spLocks/>
          </p:cNvSpPr>
          <p:nvPr/>
        </p:nvSpPr>
        <p:spPr bwMode="auto">
          <a:xfrm>
            <a:off x="1650506" y="3214473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83A1A06-72CC-423A-A661-BB0BD290A3DF}"/>
              </a:ext>
            </a:extLst>
          </p:cNvPr>
          <p:cNvSpPr txBox="1"/>
          <p:nvPr/>
        </p:nvSpPr>
        <p:spPr>
          <a:xfrm>
            <a:off x="1761744" y="4466303"/>
            <a:ext cx="14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  <a:latin typeface="Consolas" panose="020B0609020204030204" pitchFamily="49" charset="0"/>
              </a:rPr>
              <a:t>動作</a:t>
            </a:r>
          </a:p>
        </p:txBody>
      </p:sp>
      <p:sp>
        <p:nvSpPr>
          <p:cNvPr id="168" name="Rectangle 8">
            <a:extLst>
              <a:ext uri="{FF2B5EF4-FFF2-40B4-BE49-F238E27FC236}">
                <a16:creationId xmlns:a16="http://schemas.microsoft.com/office/drawing/2014/main" id="{1F5AB1AB-C901-49A0-9B0C-CC27E95603C3}"/>
              </a:ext>
            </a:extLst>
          </p:cNvPr>
          <p:cNvSpPr>
            <a:spLocks/>
          </p:cNvSpPr>
          <p:nvPr/>
        </p:nvSpPr>
        <p:spPr bwMode="auto">
          <a:xfrm>
            <a:off x="1650506" y="4528732"/>
            <a:ext cx="45719" cy="244475"/>
          </a:xfrm>
          <a:prstGeom prst="rect">
            <a:avLst/>
          </a:prstGeom>
          <a:solidFill>
            <a:srgbClr val="F0DBA7"/>
          </a:solidFill>
          <a:ln w="254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endParaRPr kumimoji="0" lang="zh-CN" altLang="en-US" sz="1800">
              <a:solidFill>
                <a:srgbClr val="FFFFFF"/>
              </a:solidFill>
            </a:endParaRPr>
          </a:p>
        </p:txBody>
      </p:sp>
      <p:pic>
        <p:nvPicPr>
          <p:cNvPr id="41" name="內容版面配置區 4">
            <a:extLst>
              <a:ext uri="{FF2B5EF4-FFF2-40B4-BE49-F238E27FC236}">
                <a16:creationId xmlns:a16="http://schemas.microsoft.com/office/drawing/2014/main" id="{FC2086DE-0D7D-4D39-BC3E-DB6DE92F294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42" name="標題 1">
            <a:extLst>
              <a:ext uri="{FF2B5EF4-FFF2-40B4-BE49-F238E27FC236}">
                <a16:creationId xmlns:a16="http://schemas.microsoft.com/office/drawing/2014/main" id="{E4A1B1DF-6E9C-4DD2-8339-EFD02EB0FF0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設計規範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2B424CE-BF8E-48F9-904B-10DA4757AE9C}"/>
              </a:ext>
            </a:extLst>
          </p:cNvPr>
          <p:cNvSpPr txBox="1"/>
          <p:nvPr/>
        </p:nvSpPr>
        <p:spPr>
          <a:xfrm>
            <a:off x="3365008" y="65920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圖示</a:t>
            </a:r>
          </a:p>
        </p:txBody>
      </p:sp>
    </p:spTree>
    <p:extLst>
      <p:ext uri="{BB962C8B-B14F-4D97-AF65-F5344CB8AC3E}">
        <p14:creationId xmlns:p14="http://schemas.microsoft.com/office/powerpoint/2010/main" val="25790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A44F4207-F019-4909-B7A4-626588B7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E717BD-A691-4802-A02A-B34B8491B3DE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646397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A2DC3B-3255-4A41-A02B-2EB34EE12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r="2635" b="552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B30B1-AA46-4F7B-9EE4-2F09826BED49}"/>
              </a:ext>
            </a:extLst>
          </p:cNvPr>
          <p:cNvSpPr/>
          <p:nvPr/>
        </p:nvSpPr>
        <p:spPr>
          <a:xfrm>
            <a:off x="1" y="0"/>
            <a:ext cx="3729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81D697-BD16-4378-A989-0B855A637941}"/>
              </a:ext>
            </a:extLst>
          </p:cNvPr>
          <p:cNvSpPr txBox="1"/>
          <p:nvPr/>
        </p:nvSpPr>
        <p:spPr>
          <a:xfrm>
            <a:off x="1096540" y="1792512"/>
            <a:ext cx="115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前、後端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B416BE-FFEF-492D-8181-BF85BF678191}"/>
              </a:ext>
            </a:extLst>
          </p:cNvPr>
          <p:cNvSpPr txBox="1"/>
          <p:nvPr/>
        </p:nvSpPr>
        <p:spPr>
          <a:xfrm>
            <a:off x="1096540" y="3201201"/>
            <a:ext cx="71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套件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BC6EE49-9A55-476D-A5A7-E216FDB8E4F8}"/>
              </a:ext>
            </a:extLst>
          </p:cNvPr>
          <p:cNvSpPr txBox="1"/>
          <p:nvPr/>
        </p:nvSpPr>
        <p:spPr>
          <a:xfrm>
            <a:off x="1096540" y="5349354"/>
            <a:ext cx="2066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C5C78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影像、繪圖、其他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FEB84B-EC1E-4801-924E-F2FD750A6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1" t="3309" r="8404"/>
          <a:stretch/>
        </p:blipFill>
        <p:spPr>
          <a:xfrm>
            <a:off x="7566661" y="3933772"/>
            <a:ext cx="1917777" cy="435930"/>
          </a:xfrm>
          <a:prstGeom prst="rect">
            <a:avLst/>
          </a:prstGeom>
        </p:spPr>
      </p:pic>
      <p:pic>
        <p:nvPicPr>
          <p:cNvPr id="1032" name="Picture 8" descr="Node.js &amp;amp; nvm 初步上手——全端產品工具箱IV - iT 邦幫忙::一起幫忙解決難題，拯救IT 人的一天">
            <a:extLst>
              <a:ext uri="{FF2B5EF4-FFF2-40B4-BE49-F238E27FC236}">
                <a16:creationId xmlns:a16="http://schemas.microsoft.com/office/drawing/2014/main" id="{8805BAFB-B5DB-4223-AAB1-DACB1574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6" y="1851253"/>
            <a:ext cx="1544542" cy="4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00630E0-B167-40D1-B01F-E63279A80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b="25459"/>
          <a:stretch/>
        </p:blipFill>
        <p:spPr bwMode="auto">
          <a:xfrm>
            <a:off x="9579768" y="1843561"/>
            <a:ext cx="1541839" cy="43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6278AB9-1A73-4DF5-B21A-4CDC6A6D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38" y="1744312"/>
            <a:ext cx="864659" cy="6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ue.js">
            <a:extLst>
              <a:ext uri="{FF2B5EF4-FFF2-40B4-BE49-F238E27FC236}">
                <a16:creationId xmlns:a16="http://schemas.microsoft.com/office/drawing/2014/main" id="{4C946316-1A50-4820-BCD2-59A94298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81" y="1672177"/>
            <a:ext cx="753789" cy="7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obe Photoshop圖標logo矢量圖- 设计之家">
            <a:extLst>
              <a:ext uri="{FF2B5EF4-FFF2-40B4-BE49-F238E27FC236}">
                <a16:creationId xmlns:a16="http://schemas.microsoft.com/office/drawing/2014/main" id="{79E9578F-631C-4831-836F-CA462BF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18590" r="18770" b="19823"/>
          <a:stretch/>
        </p:blipFill>
        <p:spPr bwMode="auto">
          <a:xfrm>
            <a:off x="5089631" y="5386118"/>
            <a:ext cx="689655" cy="51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dobe Illustrator - 維基百科，自由的百科全書">
            <a:extLst>
              <a:ext uri="{FF2B5EF4-FFF2-40B4-BE49-F238E27FC236}">
                <a16:creationId xmlns:a16="http://schemas.microsoft.com/office/drawing/2014/main" id="{A01D39F2-D5C9-46F6-90BE-6A48561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86" y="5407767"/>
            <a:ext cx="487776" cy="47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gma-logo - Transifex">
            <a:extLst>
              <a:ext uri="{FF2B5EF4-FFF2-40B4-BE49-F238E27FC236}">
                <a16:creationId xmlns:a16="http://schemas.microsoft.com/office/drawing/2014/main" id="{14CD3307-38D9-4548-9FB7-792B09E6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33" y="5391312"/>
            <a:ext cx="1063735" cy="5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C13DFBF-26C3-4485-9D30-3CE94EC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57" y="5414842"/>
            <a:ext cx="1166130" cy="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alsamiq vs NinjaMock Comparison | GetApp">
            <a:extLst>
              <a:ext uri="{FF2B5EF4-FFF2-40B4-BE49-F238E27FC236}">
                <a16:creationId xmlns:a16="http://schemas.microsoft.com/office/drawing/2014/main" id="{584324B1-0C3C-4206-A5DB-4AA457DF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680" y="5362379"/>
            <a:ext cx="566333" cy="56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初探GSAP_Animation, Web动画, GSAP, 会员专栏教程_W3cplus">
            <a:extLst>
              <a:ext uri="{FF2B5EF4-FFF2-40B4-BE49-F238E27FC236}">
                <a16:creationId xmlns:a16="http://schemas.microsoft.com/office/drawing/2014/main" id="{AC7497BE-A09E-4D07-A525-5043D9D9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530" y="4071958"/>
            <a:ext cx="1698996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7E46D9C-13C7-48AC-965C-6A4E26D554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51928" y="1706171"/>
            <a:ext cx="2314575" cy="685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CA6CCD-5FDC-4BD6-9A89-5504A5AE08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1320" y="3022052"/>
            <a:ext cx="2500980" cy="783717"/>
          </a:xfrm>
          <a:prstGeom prst="rect">
            <a:avLst/>
          </a:prstGeom>
        </p:spPr>
      </p:pic>
      <p:pic>
        <p:nvPicPr>
          <p:cNvPr id="19" name="圖片 18" descr="一張含有 文字, 美工圖案 的圖片&#10;&#10;自動產生的描述">
            <a:extLst>
              <a:ext uri="{FF2B5EF4-FFF2-40B4-BE49-F238E27FC236}">
                <a16:creationId xmlns:a16="http://schemas.microsoft.com/office/drawing/2014/main" id="{A508FC7F-D19E-4D00-AB47-8492B7A2DD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6883" y="3923317"/>
            <a:ext cx="2826728" cy="4436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CD6C747-04FA-4AE5-B204-5B849426AE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6661" y="3212768"/>
            <a:ext cx="1235888" cy="44082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6C68911-3A7E-48B0-A50E-6DC9B3B310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1652" y="3212768"/>
            <a:ext cx="1645227" cy="4156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0985A71-5EFF-4313-AB55-4F1EC0C87C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9961" y="3201932"/>
            <a:ext cx="2038823" cy="4486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C9B95D-5CB9-47AD-8621-98FF5EF616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17695" y="3925998"/>
            <a:ext cx="1494626" cy="561863"/>
          </a:xfrm>
          <a:prstGeom prst="rect">
            <a:avLst/>
          </a:prstGeom>
        </p:spPr>
      </p:pic>
      <p:pic>
        <p:nvPicPr>
          <p:cNvPr id="34" name="內容版面配置區 4">
            <a:extLst>
              <a:ext uri="{FF2B5EF4-FFF2-40B4-BE49-F238E27FC236}">
                <a16:creationId xmlns:a16="http://schemas.microsoft.com/office/drawing/2014/main" id="{9F2A1BE2-4916-464D-8F5D-EF512F76E2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:a16="http://schemas.microsoft.com/office/drawing/2014/main" id="{83875616-DE5C-4497-9CE1-9BD36DFEF993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431729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A44F4207-F019-4909-B7A4-626588B7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E717BD-A691-4802-A02A-B34B8491B3DE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版面編排</a:t>
            </a:r>
          </a:p>
        </p:txBody>
      </p:sp>
    </p:spTree>
    <p:extLst>
      <p:ext uri="{BB962C8B-B14F-4D97-AF65-F5344CB8AC3E}">
        <p14:creationId xmlns:p14="http://schemas.microsoft.com/office/powerpoint/2010/main" val="4069006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內容版面配置區 4">
            <a:extLst>
              <a:ext uri="{FF2B5EF4-FFF2-40B4-BE49-F238E27FC236}">
                <a16:creationId xmlns:a16="http://schemas.microsoft.com/office/drawing/2014/main" id="{D80402F7-0A0B-4595-9CA4-E6F666BA4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版面編排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56A1389-3FFB-4571-A47A-5126B8BFC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59" y="1958495"/>
            <a:ext cx="8327300" cy="401409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4075B5F-3561-4094-BD8E-481635E75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97" y="1836143"/>
            <a:ext cx="3194100" cy="4258800"/>
          </a:xfrm>
          <a:prstGeom prst="rect">
            <a:avLst/>
          </a:prstGeom>
        </p:spPr>
      </p:pic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95975082-DAF9-45A5-85CB-DFACC0467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493" y="1836145"/>
            <a:ext cx="2395575" cy="4258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060A860-4C9D-4137-9FEB-398A48178F3C}"/>
              </a:ext>
            </a:extLst>
          </p:cNvPr>
          <p:cNvSpPr txBox="1"/>
          <p:nvPr/>
        </p:nvSpPr>
        <p:spPr>
          <a:xfrm>
            <a:off x="939800" y="1368772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PC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電腦版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41C23A-F993-4366-819F-195993066F86}"/>
              </a:ext>
            </a:extLst>
          </p:cNvPr>
          <p:cNvSpPr txBox="1"/>
          <p:nvPr/>
        </p:nvSpPr>
        <p:spPr>
          <a:xfrm>
            <a:off x="4956641" y="1368772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Table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平板版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D65E07-7973-49CE-B910-418B459C35CC}"/>
              </a:ext>
            </a:extLst>
          </p:cNvPr>
          <p:cNvSpPr txBox="1"/>
          <p:nvPr/>
        </p:nvSpPr>
        <p:spPr>
          <a:xfrm>
            <a:off x="8967506" y="1368772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Phone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手機版</a:t>
            </a:r>
          </a:p>
        </p:txBody>
      </p:sp>
    </p:spTree>
    <p:extLst>
      <p:ext uri="{BB962C8B-B14F-4D97-AF65-F5344CB8AC3E}">
        <p14:creationId xmlns:p14="http://schemas.microsoft.com/office/powerpoint/2010/main" val="316308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9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內容版面配置區 4">
            <a:extLst>
              <a:ext uri="{FF2B5EF4-FFF2-40B4-BE49-F238E27FC236}">
                <a16:creationId xmlns:a16="http://schemas.microsoft.com/office/drawing/2014/main" id="{D80402F7-0A0B-4595-9CA4-E6F666BA4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7" name="標題 1">
            <a:extLst>
              <a:ext uri="{FF2B5EF4-FFF2-40B4-BE49-F238E27FC236}">
                <a16:creationId xmlns:a16="http://schemas.microsoft.com/office/drawing/2014/main" id="{D5D01AC3-F427-4C75-8403-A12554C97DFD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網頁功能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41C23A-F993-4366-819F-195993066F86}"/>
              </a:ext>
            </a:extLst>
          </p:cNvPr>
          <p:cNvSpPr txBox="1"/>
          <p:nvPr/>
        </p:nvSpPr>
        <p:spPr>
          <a:xfrm>
            <a:off x="919797" y="1412594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DTNS -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每字美句每個你喜歡的瞬間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B6DF3B-B693-475E-96C9-B6B9A300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20" y="2907682"/>
            <a:ext cx="3148760" cy="31487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4D44DB-D3B3-4E84-91B7-B078AED5281B}"/>
              </a:ext>
            </a:extLst>
          </p:cNvPr>
          <p:cNvSpPr txBox="1"/>
          <p:nvPr/>
        </p:nvSpPr>
        <p:spPr>
          <a:xfrm>
            <a:off x="919797" y="2116596"/>
            <a:ext cx="6381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7876B3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https://showanne.github.io/DTNS/#/</a:t>
            </a:r>
            <a:endParaRPr lang="zh-TW" altLang="en-US" sz="2800" dirty="0">
              <a:solidFill>
                <a:srgbClr val="7876B3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788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-266700" y="955926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3D564C-52C3-48DF-B386-ECBE3A14C2C5}"/>
              </a:ext>
            </a:extLst>
          </p:cNvPr>
          <p:cNvSpPr txBox="1"/>
          <p:nvPr/>
        </p:nvSpPr>
        <p:spPr>
          <a:xfrm>
            <a:off x="3081529" y="131186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概念發想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B43A7-F142-41D4-8FBD-91B7AE0D2252}"/>
              </a:ext>
            </a:extLst>
          </p:cNvPr>
          <p:cNvSpPr txBox="1"/>
          <p:nvPr/>
        </p:nvSpPr>
        <p:spPr>
          <a:xfrm>
            <a:off x="4700779" y="2004105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網頁架構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249775-C8C0-4788-85DD-A91EF4DBDD38}"/>
              </a:ext>
            </a:extLst>
          </p:cNvPr>
          <p:cNvSpPr txBox="1"/>
          <p:nvPr/>
        </p:nvSpPr>
        <p:spPr>
          <a:xfrm>
            <a:off x="4990393" y="4078981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版面編排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A530A8-1252-4AEC-834E-799642535C15}"/>
              </a:ext>
            </a:extLst>
          </p:cNvPr>
          <p:cNvSpPr txBox="1"/>
          <p:nvPr/>
        </p:nvSpPr>
        <p:spPr>
          <a:xfrm>
            <a:off x="3730124" y="3388595"/>
            <a:ext cx="2898647" cy="75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使用技術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7EA7FE-3018-4EAB-9F93-837633DAFA68}"/>
              </a:ext>
            </a:extLst>
          </p:cNvPr>
          <p:cNvSpPr txBox="1"/>
          <p:nvPr/>
        </p:nvSpPr>
        <p:spPr>
          <a:xfrm>
            <a:off x="6320029" y="2696350"/>
            <a:ext cx="2898647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設計規範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FB4759-7ACB-448B-8186-0BA11A09B9BA}"/>
              </a:ext>
            </a:extLst>
          </p:cNvPr>
          <p:cNvSpPr txBox="1"/>
          <p:nvPr/>
        </p:nvSpPr>
        <p:spPr>
          <a:xfrm>
            <a:off x="6706416" y="4771228"/>
            <a:ext cx="289864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2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遇到問題</a:t>
            </a:r>
            <a:endParaRPr lang="en-US" altLang="zh-TW" sz="32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958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29B2F8-34A7-4CE1-A79B-2D7A3AD98272}"/>
              </a:ext>
            </a:extLst>
          </p:cNvPr>
          <p:cNvSpPr txBox="1"/>
          <p:nvPr/>
        </p:nvSpPr>
        <p:spPr>
          <a:xfrm>
            <a:off x="3482695" y="2750021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元件響應式支援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278983-E529-4FBB-A9B8-D9DE1BBEE8F3}"/>
              </a:ext>
            </a:extLst>
          </p:cNvPr>
          <p:cNvSpPr txBox="1"/>
          <p:nvPr/>
        </p:nvSpPr>
        <p:spPr>
          <a:xfrm>
            <a:off x="3482695" y="3616472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黑暗模式套用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426A2C-BE7F-459B-803A-D284A98FC403}"/>
              </a:ext>
            </a:extLst>
          </p:cNvPr>
          <p:cNvSpPr txBox="1"/>
          <p:nvPr/>
        </p:nvSpPr>
        <p:spPr>
          <a:xfrm>
            <a:off x="3482695" y="4482922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Line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註冊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A903E7-E7CD-425E-AD40-D12731E0E2B4}"/>
              </a:ext>
            </a:extLst>
          </p:cNvPr>
          <p:cNvSpPr txBox="1"/>
          <p:nvPr/>
        </p:nvSpPr>
        <p:spPr>
          <a:xfrm>
            <a:off x="7049638" y="4482922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調整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style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樣式</a:t>
            </a:r>
          </a:p>
        </p:txBody>
      </p: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D33BB071-7E51-48B0-B086-8A4A9EF1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738" y="2184400"/>
            <a:ext cx="3771900" cy="18670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8FD4B01-F4F3-426F-974C-96B4A8A620D5}"/>
              </a:ext>
            </a:extLst>
          </p:cNvPr>
          <p:cNvSpPr txBox="1"/>
          <p:nvPr/>
        </p:nvSpPr>
        <p:spPr>
          <a:xfrm>
            <a:off x="2825750" y="1616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E3A335-8537-4EC6-A8F0-9E4C1DCF2D7E}"/>
              </a:ext>
            </a:extLst>
          </p:cNvPr>
          <p:cNvSpPr txBox="1"/>
          <p:nvPr/>
        </p:nvSpPr>
        <p:spPr>
          <a:xfrm>
            <a:off x="7049638" y="2750021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B49E874-051E-4D88-9A7A-5C9255F7B6F2}"/>
              </a:ext>
            </a:extLst>
          </p:cNvPr>
          <p:cNvSpPr txBox="1"/>
          <p:nvPr/>
        </p:nvSpPr>
        <p:spPr>
          <a:xfrm>
            <a:off x="7049638" y="361647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排版</a:t>
            </a:r>
          </a:p>
        </p:txBody>
      </p:sp>
    </p:spTree>
    <p:extLst>
      <p:ext uri="{BB962C8B-B14F-4D97-AF65-F5344CB8AC3E}">
        <p14:creationId xmlns:p14="http://schemas.microsoft.com/office/powerpoint/2010/main" val="1077774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9AC1D7F-EF68-4443-82B6-D0094E79D06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0560E6-A31A-4B6A-A8DA-3DD9FCB46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38" y="2188312"/>
            <a:ext cx="3695240" cy="408558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939800" y="1368772"/>
            <a:ext cx="74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導覽列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4E019CFA-E07B-4B57-BB9B-EFAC22237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741" y="2188103"/>
            <a:ext cx="4379253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用 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methods + watch 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監測網頁寬度變化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搭配 </a:t>
            </a: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css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調整版面顯示樣式</a:t>
            </a: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74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1-1.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導覽列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6F680FC-B3CA-40E5-948C-A71AFABE7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475"/>
          <a:stretch/>
        </p:blipFill>
        <p:spPr>
          <a:xfrm>
            <a:off x="7005129" y="2337807"/>
            <a:ext cx="4540452" cy="401409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F6EFE6C-9C93-4579-8B56-E6EE5D35F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81" y="2337855"/>
            <a:ext cx="3010500" cy="4014000"/>
          </a:xfrm>
          <a:prstGeom prst="rect">
            <a:avLst/>
          </a:prstGeom>
        </p:spPr>
      </p:pic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2F78C361-77BD-4B5C-AC38-8A6534687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06" y="2337855"/>
            <a:ext cx="2257875" cy="4014000"/>
          </a:xfrm>
          <a:prstGeom prst="rect">
            <a:avLst/>
          </a:prstGeom>
        </p:spPr>
      </p:pic>
      <p:sp>
        <p:nvSpPr>
          <p:cNvPr id="36" name="標題 1">
            <a:extLst>
              <a:ext uri="{FF2B5EF4-FFF2-40B4-BE49-F238E27FC236}">
                <a16:creationId xmlns:a16="http://schemas.microsoft.com/office/drawing/2014/main" id="{8C6DB24E-0763-445A-B868-CC284D8B29D8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349308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939800" y="1368772"/>
            <a:ext cx="7100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表格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1966F50-C7F4-476C-A995-6596896DA92D}"/>
              </a:ext>
            </a:extLst>
          </p:cNvPr>
          <p:cNvGrpSpPr/>
          <p:nvPr/>
        </p:nvGrpSpPr>
        <p:grpSpPr>
          <a:xfrm>
            <a:off x="1519870" y="2072758"/>
            <a:ext cx="4576130" cy="4258277"/>
            <a:chOff x="1519870" y="2102174"/>
            <a:chExt cx="4576130" cy="425827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8AB3964-2642-4CF5-BC1A-374B1B15E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9870" y="2102174"/>
              <a:ext cx="4576130" cy="425827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1B3861D-F91E-4EA1-82DC-4F95C84BD479}"/>
                </a:ext>
              </a:extLst>
            </p:cNvPr>
            <p:cNvSpPr/>
            <p:nvPr/>
          </p:nvSpPr>
          <p:spPr>
            <a:xfrm>
              <a:off x="4002881" y="4104466"/>
              <a:ext cx="576264" cy="126846"/>
            </a:xfrm>
            <a:prstGeom prst="rect">
              <a:avLst/>
            </a:prstGeom>
            <a:solidFill>
              <a:srgbClr val="FFF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7DC058A-E48F-4761-B033-2630FF0EA9C4}"/>
              </a:ext>
            </a:extLst>
          </p:cNvPr>
          <p:cNvGrpSpPr/>
          <p:nvPr/>
        </p:nvGrpSpPr>
        <p:grpSpPr>
          <a:xfrm>
            <a:off x="6821536" y="2140771"/>
            <a:ext cx="2661424" cy="4122250"/>
            <a:chOff x="6821536" y="2043341"/>
            <a:chExt cx="2661424" cy="412225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F23801C-D3C6-4E2F-A3FD-1E38DF39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1536" y="2043341"/>
              <a:ext cx="2661424" cy="412225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4B6ED1-657E-4432-9A11-E84D51A58BCD}"/>
                </a:ext>
              </a:extLst>
            </p:cNvPr>
            <p:cNvSpPr/>
            <p:nvPr/>
          </p:nvSpPr>
          <p:spPr>
            <a:xfrm>
              <a:off x="8762019" y="4498913"/>
              <a:ext cx="576264" cy="126846"/>
            </a:xfrm>
            <a:prstGeom prst="rect">
              <a:avLst/>
            </a:prstGeom>
            <a:solidFill>
              <a:srgbClr val="FFFD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41B4942E-614B-4751-A2FF-8B0755A191AA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</p:spTree>
    <p:extLst>
      <p:ext uri="{BB962C8B-B14F-4D97-AF65-F5344CB8AC3E}">
        <p14:creationId xmlns:p14="http://schemas.microsoft.com/office/powerpoint/2010/main" val="378605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搭配套件 </a:t>
            </a: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vue-easytable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螢幕尺寸過小登入限制</a:t>
            </a: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7100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1-2.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框架部分元件響應式支援度不高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表格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2C5C17-A1E7-4A19-A4AD-BEBC0346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975" y="2714216"/>
            <a:ext cx="6578926" cy="3171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3F7BEF-B791-420D-BC7D-BBB819054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849" y="2998894"/>
            <a:ext cx="3892963" cy="3199306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4F4CB20-EDD8-49DC-AE3E-BD27EEEB7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466" y="3003186"/>
            <a:ext cx="2650754" cy="3199306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</p:spTree>
    <p:extLst>
      <p:ext uri="{BB962C8B-B14F-4D97-AF65-F5344CB8AC3E}">
        <p14:creationId xmlns:p14="http://schemas.microsoft.com/office/powerpoint/2010/main" val="146928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 Material</a:t>
            </a: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vue-easytable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黑暗模式套用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  <p:pic>
        <p:nvPicPr>
          <p:cNvPr id="20" name="圖片 19" descr="一張含有 文字, 監視器, 螢幕擷取畫面 的圖片&#10;&#10;自動產生的描述">
            <a:extLst>
              <a:ext uri="{FF2B5EF4-FFF2-40B4-BE49-F238E27FC236}">
                <a16:creationId xmlns:a16="http://schemas.microsoft.com/office/drawing/2014/main" id="{4D9D6885-97F6-44AE-9D6F-94E6817D0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975" y="2717236"/>
            <a:ext cx="6579529" cy="31716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47389D4-58E2-4010-9680-7B6831EA8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190" y="2656169"/>
            <a:ext cx="3507205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3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LINE Login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API</a:t>
            </a: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更改資料庫登入驗證</a:t>
            </a:r>
            <a:endParaRPr lang="en-US" altLang="zh-TW" sz="2000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sz="2000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Line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註冊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846DF42-7995-4B86-88AB-C754E17D05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18" b="27203"/>
          <a:stretch/>
        </p:blipFill>
        <p:spPr>
          <a:xfrm>
            <a:off x="5751605" y="1844189"/>
            <a:ext cx="2684732" cy="3909541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7BFC664B-0A04-4355-B1F3-0094D3E98930}"/>
              </a:ext>
            </a:extLst>
          </p:cNvPr>
          <p:cNvGrpSpPr/>
          <p:nvPr/>
        </p:nvGrpSpPr>
        <p:grpSpPr>
          <a:xfrm>
            <a:off x="8575250" y="1844189"/>
            <a:ext cx="2684732" cy="4234563"/>
            <a:chOff x="8575250" y="1844189"/>
            <a:chExt cx="2684732" cy="4234563"/>
          </a:xfrm>
        </p:grpSpPr>
        <p:pic>
          <p:nvPicPr>
            <p:cNvPr id="5" name="圖片 4" descr="一張含有 文字 的圖片&#10;&#10;自動產生的描述">
              <a:extLst>
                <a:ext uri="{FF2B5EF4-FFF2-40B4-BE49-F238E27FC236}">
                  <a16:creationId xmlns:a16="http://schemas.microsoft.com/office/drawing/2014/main" id="{B67AD2D6-1EB9-4F6F-BB40-A85E954F5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18" b="38697"/>
            <a:stretch/>
          </p:blipFill>
          <p:spPr>
            <a:xfrm>
              <a:off x="8575250" y="1844189"/>
              <a:ext cx="2684732" cy="3258073"/>
            </a:xfrm>
            <a:prstGeom prst="rect">
              <a:avLst/>
            </a:prstGeom>
          </p:spPr>
        </p:pic>
        <p:pic>
          <p:nvPicPr>
            <p:cNvPr id="13" name="圖片 12" descr="一張含有 文字 的圖片&#10;&#10;自動產生的描述">
              <a:extLst>
                <a:ext uri="{FF2B5EF4-FFF2-40B4-BE49-F238E27FC236}">
                  <a16:creationId xmlns:a16="http://schemas.microsoft.com/office/drawing/2014/main" id="{F6032581-5C90-445B-B726-B6AF22EC5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5096" b="7123"/>
            <a:stretch/>
          </p:blipFill>
          <p:spPr>
            <a:xfrm>
              <a:off x="8575250" y="5070967"/>
              <a:ext cx="2684732" cy="1007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607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5DDBFBE-6B9E-4887-ABBA-81689C02D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71125"/>
              </p:ext>
            </p:extLst>
          </p:nvPr>
        </p:nvGraphicFramePr>
        <p:xfrm>
          <a:off x="489281" y="1300472"/>
          <a:ext cx="10883569" cy="540758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38453">
                  <a:extLst>
                    <a:ext uri="{9D8B030D-6E8A-4147-A177-3AD203B41FA5}">
                      <a16:colId xmlns:a16="http://schemas.microsoft.com/office/drawing/2014/main" val="1170717301"/>
                    </a:ext>
                  </a:extLst>
                </a:gridCol>
                <a:gridCol w="1106503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549104">
                  <a:extLst>
                    <a:ext uri="{9D8B030D-6E8A-4147-A177-3AD203B41FA5}">
                      <a16:colId xmlns:a16="http://schemas.microsoft.com/office/drawing/2014/main" val="1069152355"/>
                    </a:ext>
                  </a:extLst>
                </a:gridCol>
                <a:gridCol w="1032736">
                  <a:extLst>
                    <a:ext uri="{9D8B030D-6E8A-4147-A177-3AD203B41FA5}">
                      <a16:colId xmlns:a16="http://schemas.microsoft.com/office/drawing/2014/main" val="4196060194"/>
                    </a:ext>
                  </a:extLst>
                </a:gridCol>
                <a:gridCol w="885202">
                  <a:extLst>
                    <a:ext uri="{9D8B030D-6E8A-4147-A177-3AD203B41FA5}">
                      <a16:colId xmlns:a16="http://schemas.microsoft.com/office/drawing/2014/main" val="2061467122"/>
                    </a:ext>
                  </a:extLst>
                </a:gridCol>
                <a:gridCol w="1069619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438453">
                  <a:extLst>
                    <a:ext uri="{9D8B030D-6E8A-4147-A177-3AD203B41FA5}">
                      <a16:colId xmlns:a16="http://schemas.microsoft.com/office/drawing/2014/main" val="2706679064"/>
                    </a:ext>
                  </a:extLst>
                </a:gridCol>
                <a:gridCol w="1072579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  <a:gridCol w="1290920">
                  <a:extLst>
                    <a:ext uri="{9D8B030D-6E8A-4147-A177-3AD203B41FA5}">
                      <a16:colId xmlns:a16="http://schemas.microsoft.com/office/drawing/2014/main" val="2347438422"/>
                    </a:ext>
                  </a:extLst>
                </a:gridCol>
              </a:tblGrid>
              <a:tr h="5889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template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1" dirty="0">
                          <a:solidFill>
                            <a:srgbClr val="794F25"/>
                          </a:solidFill>
                        </a:rPr>
                        <a:t>String</a:t>
                      </a:r>
                      <a:endParaRPr lang="zh-TW" altLang="en-US" sz="1700" b="1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美字美句分享</a:t>
                      </a:r>
                      <a:endParaRPr lang="en-US" sz="1600" b="1" dirty="0">
                        <a:solidFill>
                          <a:srgbClr val="A46B32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#share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心情隨筆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diary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筆記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待辦事項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todo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儲物清單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當日標題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標題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隨記的字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待辦事項主題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品名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user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94F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mongoose.</a:t>
                      </a: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94F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ObjectId</a:t>
                      </a:r>
                      <a:endParaRPr kumimoji="0" lang="en-US" altLang="zh-TW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94F2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作者 </a:t>
                      </a:r>
                      <a:r>
                        <a:rPr lang="en-US" altLang="zh-TW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47559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share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是否公開至分享牆 *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027491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image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分享的圖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書封面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物品圖片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來自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引用</a:t>
                      </a:r>
                      <a:r>
                        <a:rPr lang="en-US" altLang="zh-TW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記錄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待辦事項細節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內容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物品狀況描述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備註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作者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存放地點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93389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rgbClr val="A46B3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期限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完結日期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購買日期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196267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心情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重要程度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是否已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完結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物品狀況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0621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report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被檢舉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27619"/>
                  </a:ext>
                </a:extLst>
              </a:tr>
              <a:tr h="4004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 err="1">
                          <a:solidFill>
                            <a:srgbClr val="794F25"/>
                          </a:solidFill>
                        </a:rPr>
                        <a:t>publicOff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A46B32"/>
                          </a:solidFill>
                          <a:effectLst/>
                          <a:latin typeface="+mn-ea"/>
                          <a:ea typeface="+mn-ea"/>
                        </a:rPr>
                        <a:t>移除文章</a:t>
                      </a:r>
                      <a:endParaRPr lang="zh-TW" altLang="en-US" sz="1300" dirty="0">
                        <a:solidFill>
                          <a:srgbClr val="A46B3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5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19879"/>
                  </a:ext>
                </a:extLst>
              </a:tr>
              <a:tr h="735752">
                <a:tc>
                  <a:txBody>
                    <a:bodyPr/>
                    <a:lstStyle/>
                    <a:p>
                      <a:pPr algn="ctr"/>
                      <a:endParaRPr lang="en-US" altLang="zh-TW" sz="1700" dirty="0">
                        <a:solidFill>
                          <a:srgbClr val="794F25"/>
                        </a:solidFill>
                      </a:endParaRPr>
                    </a:p>
                    <a:p>
                      <a:pPr algn="ctr"/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mongoose.</a:t>
                      </a:r>
                    </a:p>
                    <a:p>
                      <a:pPr algn="ctr"/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ObjectId</a:t>
                      </a:r>
                      <a:endParaRPr lang="en-US" altLang="zh-TW" sz="1400" dirty="0">
                        <a:solidFill>
                          <a:srgbClr val="794F25"/>
                        </a:solidFill>
                      </a:endParaRPr>
                    </a:p>
                    <a:p>
                      <a:pPr algn="ctr"/>
                      <a:r>
                        <a:rPr lang="en-US" altLang="zh-TW" sz="1500" dirty="0">
                          <a:solidFill>
                            <a:srgbClr val="794F25"/>
                          </a:solidFill>
                        </a:rPr>
                        <a:t>Array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likeNum</a:t>
                      </a:r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 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按讚人次 </a:t>
                      </a:r>
                      <a:r>
                        <a:rPr lang="en-US" altLang="zh-TW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saveNum</a:t>
                      </a:r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 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儲存人次 </a:t>
                      </a:r>
                      <a:r>
                        <a:rPr lang="en-US" altLang="zh-TW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en-US" altLang="zh-TW" sz="1400" dirty="0" err="1">
                          <a:solidFill>
                            <a:srgbClr val="794F25"/>
                          </a:solidFill>
                        </a:rPr>
                        <a:t>shareNum</a:t>
                      </a:r>
                      <a:r>
                        <a:rPr lang="en-US" altLang="zh-TW" sz="1400" dirty="0">
                          <a:solidFill>
                            <a:srgbClr val="794F25"/>
                          </a:solidFill>
                        </a:rPr>
                        <a:t> </a:t>
                      </a:r>
                      <a:r>
                        <a:rPr lang="zh-TW" altLang="en-US" sz="1300" dirty="0">
                          <a:solidFill>
                            <a:srgbClr val="A46B32"/>
                          </a:solidFill>
                          <a:latin typeface="+mn-ea"/>
                          <a:ea typeface="+mn-ea"/>
                        </a:rPr>
                        <a:t>分享人次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2628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44A4FB4-E886-4E95-91D9-5DED601D9BE1}"/>
              </a:ext>
            </a:extLst>
          </p:cNvPr>
          <p:cNvSpPr/>
          <p:nvPr/>
        </p:nvSpPr>
        <p:spPr>
          <a:xfrm>
            <a:off x="508013" y="1296973"/>
            <a:ext cx="2568562" cy="5407584"/>
          </a:xfrm>
          <a:prstGeom prst="rect">
            <a:avLst/>
          </a:prstGeom>
          <a:noFill/>
          <a:ln w="28575">
            <a:solidFill>
              <a:srgbClr val="B3AB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DD49315E-A4DA-4B76-B2E6-32B9C0DDD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551BD79-38F9-477C-BE11-331BE1FE189A}"/>
              </a:ext>
            </a:extLst>
          </p:cNvPr>
          <p:cNvSpPr txBox="1"/>
          <p:nvPr/>
        </p:nvSpPr>
        <p:spPr>
          <a:xfrm>
            <a:off x="2955175" y="659201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F852F83-F0D9-42B5-ABB9-9076553442F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</p:spTree>
    <p:extLst>
      <p:ext uri="{BB962C8B-B14F-4D97-AF65-F5344CB8AC3E}">
        <p14:creationId xmlns:p14="http://schemas.microsoft.com/office/powerpoint/2010/main" val="36537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撈取資料 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–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判斷指定類型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mixins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存欄位</a:t>
            </a: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改進：</a:t>
            </a:r>
            <a:r>
              <a:rPr lang="zh-TW" altLang="en-US" sz="2000" b="0" dirty="0">
                <a:effectLst/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更改 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Schema</a:t>
            </a:r>
            <a:endParaRPr lang="en-US" altLang="zh-TW" sz="20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資料格式複雜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AD224805-F8D5-450D-919D-7CE78D6ED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402" y="2363113"/>
            <a:ext cx="6395105" cy="36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9AC1D7F-EF68-4443-82B6-D0094E79D06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939800" y="136877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排版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24F8E6-3BF1-42A5-852F-753BD9661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336" y="1443614"/>
            <a:ext cx="5581326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2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4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6126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-masonry</a:t>
            </a: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排版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22CF8F-BD4E-466B-B2A1-870CD5CB13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11"/>
          <a:stretch/>
        </p:blipFill>
        <p:spPr>
          <a:xfrm>
            <a:off x="5442975" y="2717236"/>
            <a:ext cx="5993121" cy="3519237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AEC8B5EA-620A-4FFD-9DAC-4ED40406C878}"/>
              </a:ext>
            </a:extLst>
          </p:cNvPr>
          <p:cNvGrpSpPr/>
          <p:nvPr/>
        </p:nvGrpSpPr>
        <p:grpSpPr>
          <a:xfrm>
            <a:off x="7702367" y="1891992"/>
            <a:ext cx="3948744" cy="4684105"/>
            <a:chOff x="7231715" y="2967877"/>
            <a:chExt cx="3948744" cy="4684105"/>
          </a:xfrm>
        </p:grpSpPr>
        <p:pic>
          <p:nvPicPr>
            <p:cNvPr id="5" name="圖片 4" descr="一張含有 文字 的圖片&#10;&#10;自動產生的描述">
              <a:extLst>
                <a:ext uri="{FF2B5EF4-FFF2-40B4-BE49-F238E27FC236}">
                  <a16:creationId xmlns:a16="http://schemas.microsoft.com/office/drawing/2014/main" id="{C24565F7-1834-4975-9572-097DF1F0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1715" y="2967877"/>
              <a:ext cx="3948744" cy="4684105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647389D4-58E2-4010-9680-7B6831EA8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2293" r="88933" b="14792"/>
            <a:stretch/>
          </p:blipFill>
          <p:spPr>
            <a:xfrm>
              <a:off x="7231715" y="4085194"/>
              <a:ext cx="363842" cy="128690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27EE2F3-190C-49F9-A089-296A557C9F95}"/>
                </a:ext>
              </a:extLst>
            </p:cNvPr>
            <p:cNvSpPr/>
            <p:nvPr/>
          </p:nvSpPr>
          <p:spPr>
            <a:xfrm>
              <a:off x="7321550" y="5372100"/>
              <a:ext cx="203200" cy="290835"/>
            </a:xfrm>
            <a:prstGeom prst="rect">
              <a:avLst/>
            </a:prstGeom>
            <a:solidFill>
              <a:srgbClr val="787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136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FE698-D453-4302-8718-5704BCABB434}"/>
              </a:ext>
            </a:extLst>
          </p:cNvPr>
          <p:cNvSpPr txBox="1"/>
          <p:nvPr/>
        </p:nvSpPr>
        <p:spPr>
          <a:xfrm>
            <a:off x="1941207" y="2752316"/>
            <a:ext cx="8309586" cy="275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Vue Material</a:t>
            </a:r>
            <a:r>
              <a:rPr lang="zh-TW" alt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源文件</a:t>
            </a: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Scss</a:t>
            </a:r>
            <a:r>
              <a:rPr lang="en-US" altLang="zh-TW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- </a:t>
            </a:r>
            <a:r>
              <a:rPr lang="zh-TW" altLang="en-US" sz="2000" b="0" dirty="0">
                <a:effectLst/>
                <a:latin typeface="Consolas" panose="020B0609020204030204" pitchFamily="49" charset="0"/>
              </a:rPr>
              <a:t>巢狀</a:t>
            </a:r>
            <a:r>
              <a:rPr lang="zh-TW" altLang="en-US" sz="2000" dirty="0">
                <a:latin typeface="Consolas" panose="020B0609020204030204" pitchFamily="49" charset="0"/>
              </a:rPr>
              <a:t> </a:t>
            </a:r>
            <a:r>
              <a:rPr lang="en-US" altLang="zh-TW" sz="2000" b="0" dirty="0">
                <a:effectLst/>
                <a:latin typeface="Consolas" panose="020B0609020204030204" pitchFamily="49" charset="0"/>
              </a:rPr>
              <a:t>Extend </a:t>
            </a:r>
            <a:r>
              <a:rPr lang="en-US" altLang="zh-TW" sz="2000" b="0" dirty="0" err="1">
                <a:effectLst/>
                <a:latin typeface="Consolas" panose="020B0609020204030204" pitchFamily="49" charset="0"/>
              </a:rPr>
              <a:t>Mixins</a:t>
            </a:r>
            <a:r>
              <a:rPr lang="en-US" altLang="zh-TW" sz="2000" b="0" dirty="0">
                <a:effectLst/>
                <a:latin typeface="Consolas" panose="020B0609020204030204" pitchFamily="49" charset="0"/>
              </a:rPr>
              <a:t> list Map</a:t>
            </a:r>
          </a:p>
          <a:p>
            <a:endParaRPr lang="en-US" altLang="zh-TW" sz="2000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sz="2000" b="0" dirty="0">
              <a:solidFill>
                <a:srgbClr val="DDFFF7"/>
              </a:solidFill>
              <a:effectLst/>
              <a:latin typeface="Consolas" panose="020B0609020204030204" pitchFamily="49" charset="0"/>
            </a:endParaRPr>
          </a:p>
          <a:p>
            <a:pPr indent="-228600" defTabSz="9144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1A6C3F14-9761-465A-995A-6EE8FBF1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9943998-FFED-42D3-9987-FB6951033D58}"/>
              </a:ext>
            </a:extLst>
          </p:cNvPr>
          <p:cNvSpPr txBox="1"/>
          <p:nvPr/>
        </p:nvSpPr>
        <p:spPr>
          <a:xfrm>
            <a:off x="939800" y="1368772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6.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調整 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style </a:t>
            </a:r>
            <a:r>
              <a:rPr lang="zh-TW" altLang="en-US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樣式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A4E9F6F-1E79-4B9A-A36D-CF7410AA72A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56681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遇到問題 </a:t>
            </a:r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–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解決方式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C240F383-6048-4888-87F2-547222AEF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072" y="1788687"/>
            <a:ext cx="3365902" cy="4684105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36A88E9-B73A-45A4-9CAF-CA1B53FB8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77" y="805024"/>
            <a:ext cx="3458074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5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1AE90F-0181-49FF-8689-D692083C1214}"/>
              </a:ext>
            </a:extLst>
          </p:cNvPr>
          <p:cNvSpPr/>
          <p:nvPr/>
        </p:nvSpPr>
        <p:spPr>
          <a:xfrm>
            <a:off x="0" y="-3810"/>
            <a:ext cx="12191695" cy="6857999"/>
          </a:xfrm>
          <a:prstGeom prst="rect">
            <a:avLst/>
          </a:prstGeom>
          <a:solidFill>
            <a:srgbClr val="FFF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5A2F14A-7279-4DC1-87E3-8269E509947B}"/>
              </a:ext>
            </a:extLst>
          </p:cNvPr>
          <p:cNvSpPr txBox="1"/>
          <p:nvPr/>
        </p:nvSpPr>
        <p:spPr>
          <a:xfrm>
            <a:off x="1985222" y="1509400"/>
            <a:ext cx="53687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dirty="0">
                <a:solidFill>
                  <a:srgbClr val="7876B3"/>
                </a:solidFill>
                <a:latin typeface="FC-Flower" panose="02000600000000000000" pitchFamily="2" charset="-128"/>
                <a:ea typeface="FC-Flower" panose="02000600000000000000" pitchFamily="2" charset="-128"/>
              </a:rPr>
              <a:t>Thanks</a:t>
            </a:r>
            <a:endParaRPr lang="zh-TW" altLang="en-US" sz="13800" dirty="0">
              <a:solidFill>
                <a:srgbClr val="7876B3"/>
              </a:solidFill>
              <a:latin typeface="FC-Flower" panose="02000600000000000000" pitchFamily="2" charset="-128"/>
              <a:ea typeface="FC-Flower" panose="020006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588600-AB71-4ED6-BF06-7582E4A43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23" y="2813890"/>
            <a:ext cx="3148760" cy="31487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DA32539-AC12-426D-ACA7-D824548C64D1}"/>
              </a:ext>
            </a:extLst>
          </p:cNvPr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78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圖形 52">
            <a:extLst>
              <a:ext uri="{FF2B5EF4-FFF2-40B4-BE49-F238E27FC236}">
                <a16:creationId xmlns:a16="http://schemas.microsoft.com/office/drawing/2014/main" id="{77DDAFC2-8397-4EC1-BA33-890889B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81551">
            <a:off x="1267233" y="380352"/>
            <a:ext cx="2500313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0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85E99CC-659A-44B7-B217-F84EE5161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9AC1D7F-EF68-4443-82B6-D0094E79D06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C680133-4F54-4510-BE16-0773BF8164E8}"/>
              </a:ext>
            </a:extLst>
          </p:cNvPr>
          <p:cNvGrpSpPr/>
          <p:nvPr/>
        </p:nvGrpSpPr>
        <p:grpSpPr>
          <a:xfrm>
            <a:off x="4314525" y="3325156"/>
            <a:ext cx="2980935" cy="2702608"/>
            <a:chOff x="2726514" y="2572428"/>
            <a:chExt cx="2980935" cy="270260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BA01655-6992-4DB7-A094-F3E79777707D}"/>
                </a:ext>
              </a:extLst>
            </p:cNvPr>
            <p:cNvGrpSpPr/>
            <p:nvPr/>
          </p:nvGrpSpPr>
          <p:grpSpPr>
            <a:xfrm>
              <a:off x="4354899" y="3922486"/>
              <a:ext cx="1352550" cy="1352550"/>
              <a:chOff x="5419725" y="2768600"/>
              <a:chExt cx="1352550" cy="1352550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BACE5B2-A086-46F8-BA5D-47DCAB8E217C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4" name="圖形 13" descr="天使的臉部輪廓 以實心填滿">
                <a:extLst>
                  <a:ext uri="{FF2B5EF4-FFF2-40B4-BE49-F238E27FC236}">
                    <a16:creationId xmlns:a16="http://schemas.microsoft.com/office/drawing/2014/main" id="{4C13AAE6-8AD7-42E4-AF41-060421735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3C133CB6-C751-4FC5-95F6-21E574903059}"/>
                </a:ext>
              </a:extLst>
            </p:cNvPr>
            <p:cNvGrpSpPr/>
            <p:nvPr/>
          </p:nvGrpSpPr>
          <p:grpSpPr>
            <a:xfrm>
              <a:off x="2726514" y="2572428"/>
              <a:ext cx="1971674" cy="1971674"/>
              <a:chOff x="2726514" y="2572428"/>
              <a:chExt cx="1971674" cy="1971674"/>
            </a:xfrm>
          </p:grpSpPr>
          <p:pic>
            <p:nvPicPr>
              <p:cNvPr id="10" name="圖形 9" descr="吸煙 以實心填滿">
                <a:extLst>
                  <a:ext uri="{FF2B5EF4-FFF2-40B4-BE49-F238E27FC236}">
                    <a16:creationId xmlns:a16="http://schemas.microsoft.com/office/drawing/2014/main" id="{085DC84C-FE35-4970-8782-C9EE85A53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26514" y="2572428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5714CF0-0AE1-4987-87E8-DBF32CDFA725}"/>
                  </a:ext>
                </a:extLst>
              </p:cNvPr>
              <p:cNvSpPr/>
              <p:nvPr/>
            </p:nvSpPr>
            <p:spPr>
              <a:xfrm>
                <a:off x="2776725" y="3922486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BA3D0B5-BFCA-4B31-8E8B-C67EBC997352}"/>
              </a:ext>
            </a:extLst>
          </p:cNvPr>
          <p:cNvGrpSpPr/>
          <p:nvPr/>
        </p:nvGrpSpPr>
        <p:grpSpPr>
          <a:xfrm>
            <a:off x="3770506" y="1204337"/>
            <a:ext cx="1777656" cy="1777652"/>
            <a:chOff x="3770506" y="1204337"/>
            <a:chExt cx="1777656" cy="1777652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BD7C5D6-FF39-4545-B610-81F6E70E3FB3}"/>
                </a:ext>
              </a:extLst>
            </p:cNvPr>
            <p:cNvSpPr/>
            <p:nvPr/>
          </p:nvSpPr>
          <p:spPr>
            <a:xfrm>
              <a:off x="3770506" y="1204337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9851F48-A680-44B7-964C-D3C356B15B41}"/>
                </a:ext>
              </a:extLst>
            </p:cNvPr>
            <p:cNvSpPr txBox="1"/>
            <p:nvPr/>
          </p:nvSpPr>
          <p:spPr>
            <a:xfrm>
              <a:off x="3913556" y="2330596"/>
              <a:ext cx="1491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一行</a:t>
              </a:r>
              <a:r>
                <a:rPr lang="zh-TW" altLang="en-US" dirty="0">
                  <a:solidFill>
                    <a:srgbClr val="757159"/>
                  </a:solidFill>
                </a:rPr>
                <a:t>句子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19" name="圖形 18" descr="夾板 外框">
              <a:extLst>
                <a:ext uri="{FF2B5EF4-FFF2-40B4-BE49-F238E27FC236}">
                  <a16:creationId xmlns:a16="http://schemas.microsoft.com/office/drawing/2014/main" id="{935F6EC8-7258-4F9A-8FFD-E755E2B33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02134" y="1351792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0F9C6F2-3852-4BD6-A649-2A3EDFBD1140}"/>
              </a:ext>
            </a:extLst>
          </p:cNvPr>
          <p:cNvGrpSpPr/>
          <p:nvPr/>
        </p:nvGrpSpPr>
        <p:grpSpPr>
          <a:xfrm>
            <a:off x="1620386" y="3175310"/>
            <a:ext cx="1777656" cy="1777652"/>
            <a:chOff x="1620386" y="3175310"/>
            <a:chExt cx="1777656" cy="1777652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1E6B7510-43AC-4A71-A8E1-618DFF7E99DC}"/>
                </a:ext>
              </a:extLst>
            </p:cNvPr>
            <p:cNvSpPr/>
            <p:nvPr/>
          </p:nvSpPr>
          <p:spPr>
            <a:xfrm>
              <a:off x="1620386" y="3175310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6F6F69A-37F2-4534-BCD1-991D9292424F}"/>
                </a:ext>
              </a:extLst>
            </p:cNvPr>
            <p:cNvSpPr txBox="1"/>
            <p:nvPr/>
          </p:nvSpPr>
          <p:spPr>
            <a:xfrm>
              <a:off x="1818567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段文章</a:t>
              </a:r>
              <a:endParaRPr lang="zh-TW" altLang="en-US" sz="1800" dirty="0">
                <a:solidFill>
                  <a:srgbClr val="757159"/>
                </a:solidFill>
              </a:endParaRPr>
            </a:p>
          </p:txBody>
        </p:sp>
        <p:pic>
          <p:nvPicPr>
            <p:cNvPr id="23" name="圖形 22" descr="觸碰 外框">
              <a:extLst>
                <a:ext uri="{FF2B5EF4-FFF2-40B4-BE49-F238E27FC236}">
                  <a16:creationId xmlns:a16="http://schemas.microsoft.com/office/drawing/2014/main" id="{BECE7534-4B18-450F-8801-B6342923F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2052015" y="3332992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758C5AB-3900-4B68-8C90-D6E118BD92FB}"/>
              </a:ext>
            </a:extLst>
          </p:cNvPr>
          <p:cNvGrpSpPr/>
          <p:nvPr/>
        </p:nvGrpSpPr>
        <p:grpSpPr>
          <a:xfrm>
            <a:off x="6918805" y="1689946"/>
            <a:ext cx="1777656" cy="1777652"/>
            <a:chOff x="6918805" y="1689946"/>
            <a:chExt cx="1777656" cy="1777652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CEF439A0-6CD0-4C84-8D36-8FA473BEC2F7}"/>
                </a:ext>
              </a:extLst>
            </p:cNvPr>
            <p:cNvSpPr/>
            <p:nvPr/>
          </p:nvSpPr>
          <p:spPr>
            <a:xfrm>
              <a:off x="6918805" y="1689946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C2B8FD5-C8F7-4BC1-B8C0-25B457E0EBA6}"/>
                </a:ext>
              </a:extLst>
            </p:cNvPr>
            <p:cNvSpPr txBox="1"/>
            <p:nvPr/>
          </p:nvSpPr>
          <p:spPr>
            <a:xfrm>
              <a:off x="7151858" y="2816205"/>
              <a:ext cx="1311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一</a:t>
              </a:r>
              <a:r>
                <a:rPr lang="zh-TW" altLang="en-US" dirty="0">
                  <a:solidFill>
                    <a:srgbClr val="757159"/>
                  </a:solidFill>
                </a:rPr>
                <a:t>張</a:t>
              </a:r>
              <a:r>
                <a:rPr lang="zh-TW" altLang="en-US" sz="1800" dirty="0">
                  <a:solidFill>
                    <a:srgbClr val="757159"/>
                  </a:solidFill>
                </a:rPr>
                <a:t>圖片</a:t>
              </a:r>
            </a:p>
          </p:txBody>
        </p:sp>
        <p:pic>
          <p:nvPicPr>
            <p:cNvPr id="28" name="圖形 27" descr="圖像 外框">
              <a:extLst>
                <a:ext uri="{FF2B5EF4-FFF2-40B4-BE49-F238E27FC236}">
                  <a16:creationId xmlns:a16="http://schemas.microsoft.com/office/drawing/2014/main" id="{839FAFEF-5D60-42B3-8B92-8CB591DF9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0433" y="1837401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67E089E-7C13-4A57-B1D7-9009B85C30CF}"/>
              </a:ext>
            </a:extLst>
          </p:cNvPr>
          <p:cNvGrpSpPr/>
          <p:nvPr/>
        </p:nvGrpSpPr>
        <p:grpSpPr>
          <a:xfrm>
            <a:off x="9142772" y="3554029"/>
            <a:ext cx="1777656" cy="1777652"/>
            <a:chOff x="10027140" y="3224132"/>
            <a:chExt cx="1777656" cy="1777652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F602C4DB-0ED2-48FA-86D5-8A97112F463C}"/>
                </a:ext>
              </a:extLst>
            </p:cNvPr>
            <p:cNvSpPr/>
            <p:nvPr/>
          </p:nvSpPr>
          <p:spPr>
            <a:xfrm>
              <a:off x="10027140" y="3224132"/>
              <a:ext cx="1777656" cy="1777652"/>
            </a:xfrm>
            <a:prstGeom prst="ellipse">
              <a:avLst/>
            </a:prstGeom>
            <a:solidFill>
              <a:srgbClr val="E6EED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D515616-2ADB-4A39-87C0-2DA23EEB0AC3}"/>
                </a:ext>
              </a:extLst>
            </p:cNvPr>
            <p:cNvSpPr txBox="1"/>
            <p:nvPr/>
          </p:nvSpPr>
          <p:spPr>
            <a:xfrm>
              <a:off x="10225321" y="4311796"/>
              <a:ext cx="1381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757159"/>
                  </a:solidFill>
                </a:rPr>
                <a:t>隨手紀錄</a:t>
              </a:r>
            </a:p>
          </p:txBody>
        </p:sp>
        <p:pic>
          <p:nvPicPr>
            <p:cNvPr id="32" name="圖形 31" descr="藍圖 外框">
              <a:extLst>
                <a:ext uri="{FF2B5EF4-FFF2-40B4-BE49-F238E27FC236}">
                  <a16:creationId xmlns:a16="http://schemas.microsoft.com/office/drawing/2014/main" id="{A05CFDCC-C8FF-4517-88AE-5183F653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58768" y="33329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70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A62EC7F-01C3-4641-8226-3D80DC1DA867}"/>
              </a:ext>
            </a:extLst>
          </p:cNvPr>
          <p:cNvGrpSpPr/>
          <p:nvPr/>
        </p:nvGrpSpPr>
        <p:grpSpPr>
          <a:xfrm>
            <a:off x="1035103" y="2576322"/>
            <a:ext cx="2624187" cy="1971674"/>
            <a:chOff x="895197" y="2826935"/>
            <a:chExt cx="2624187" cy="1971674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AE249CC-7712-47FA-895F-B960AA9F29B8}"/>
                </a:ext>
              </a:extLst>
            </p:cNvPr>
            <p:cNvGrpSpPr/>
            <p:nvPr/>
          </p:nvGrpSpPr>
          <p:grpSpPr>
            <a:xfrm>
              <a:off x="1547710" y="2826935"/>
              <a:ext cx="1971674" cy="1971674"/>
              <a:chOff x="5390312" y="2661934"/>
              <a:chExt cx="1971674" cy="1971674"/>
            </a:xfrm>
          </p:grpSpPr>
          <p:pic>
            <p:nvPicPr>
              <p:cNvPr id="56" name="圖形 55" descr="吸煙 以實心填滿">
                <a:extLst>
                  <a:ext uri="{FF2B5EF4-FFF2-40B4-BE49-F238E27FC236}">
                    <a16:creationId xmlns:a16="http://schemas.microsoft.com/office/drawing/2014/main" id="{3AF07DFC-C998-488F-A731-C819417C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390312" y="2661934"/>
                <a:ext cx="1971674" cy="1971674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D5EAD6A-A4C1-4DFB-9892-0971773B547A}"/>
                  </a:ext>
                </a:extLst>
              </p:cNvPr>
              <p:cNvSpPr/>
              <p:nvPr/>
            </p:nvSpPr>
            <p:spPr>
              <a:xfrm flipH="1">
                <a:off x="5662008" y="4011270"/>
                <a:ext cx="1663504" cy="36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1EA3AF9-CE8A-40C8-90E8-C3EE93111FF9}"/>
                </a:ext>
              </a:extLst>
            </p:cNvPr>
            <p:cNvGrpSpPr/>
            <p:nvPr/>
          </p:nvGrpSpPr>
          <p:grpSpPr>
            <a:xfrm>
              <a:off x="895197" y="3446059"/>
              <a:ext cx="1352550" cy="1352550"/>
              <a:chOff x="5419725" y="2768600"/>
              <a:chExt cx="1352550" cy="135255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22200930-2D33-4869-88AD-B087FFE19B76}"/>
                  </a:ext>
                </a:extLst>
              </p:cNvPr>
              <p:cNvSpPr/>
              <p:nvPr/>
            </p:nvSpPr>
            <p:spPr>
              <a:xfrm>
                <a:off x="5419725" y="2768600"/>
                <a:ext cx="1352550" cy="1352550"/>
              </a:xfrm>
              <a:prstGeom prst="ellipse">
                <a:avLst/>
              </a:prstGeom>
              <a:solidFill>
                <a:srgbClr val="C4CD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圖形 2" descr="天使的臉部輪廓 以實心填滿">
                <a:extLst>
                  <a:ext uri="{FF2B5EF4-FFF2-40B4-BE49-F238E27FC236}">
                    <a16:creationId xmlns:a16="http://schemas.microsoft.com/office/drawing/2014/main" id="{13D95FA6-55E6-489C-8FAC-F89CEBF0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4618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86815E5-9D80-4E42-990E-66D6B93EA7F0}"/>
              </a:ext>
            </a:extLst>
          </p:cNvPr>
          <p:cNvGrpSpPr/>
          <p:nvPr/>
        </p:nvGrpSpPr>
        <p:grpSpPr>
          <a:xfrm>
            <a:off x="2538619" y="4958882"/>
            <a:ext cx="1954259" cy="1302396"/>
            <a:chOff x="3472108" y="5034135"/>
            <a:chExt cx="1954259" cy="1302396"/>
          </a:xfrm>
        </p:grpSpPr>
        <p:sp>
          <p:nvSpPr>
            <p:cNvPr id="89" name="圖說文字: 直線加上強調線 88">
              <a:extLst>
                <a:ext uri="{FF2B5EF4-FFF2-40B4-BE49-F238E27FC236}">
                  <a16:creationId xmlns:a16="http://schemas.microsoft.com/office/drawing/2014/main" id="{6AF2B39D-B95B-405C-9F1C-D3FE0238E210}"/>
                </a:ext>
              </a:extLst>
            </p:cNvPr>
            <p:cNvSpPr/>
            <p:nvPr/>
          </p:nvSpPr>
          <p:spPr>
            <a:xfrm>
              <a:off x="3517900" y="5234773"/>
              <a:ext cx="1908467" cy="1101758"/>
            </a:xfrm>
            <a:prstGeom prst="accentCallout1">
              <a:avLst>
                <a:gd name="adj1" fmla="val 18750"/>
                <a:gd name="adj2" fmla="val -8333"/>
                <a:gd name="adj3" fmla="val 9153"/>
                <a:gd name="adj4" fmla="val -21364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C63499FF-2859-45C7-8D23-3E83C2EDD13D}"/>
                </a:ext>
              </a:extLst>
            </p:cNvPr>
            <p:cNvGrpSpPr/>
            <p:nvPr/>
          </p:nvGrpSpPr>
          <p:grpSpPr>
            <a:xfrm>
              <a:off x="3825836" y="5349365"/>
              <a:ext cx="1236276" cy="923270"/>
              <a:chOff x="3147225" y="5418932"/>
              <a:chExt cx="1236276" cy="923270"/>
            </a:xfrm>
            <a:solidFill>
              <a:srgbClr val="757159"/>
            </a:solidFill>
          </p:grpSpPr>
          <p:pic>
            <p:nvPicPr>
              <p:cNvPr id="82" name="圖形 81" descr="資料夾搜尋 以實心填滿">
                <a:extLst>
                  <a:ext uri="{FF2B5EF4-FFF2-40B4-BE49-F238E27FC236}">
                    <a16:creationId xmlns:a16="http://schemas.microsoft.com/office/drawing/2014/main" id="{8B518214-46F4-4B33-8C20-1E045A759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47225" y="54189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1E81CB8-1408-4DF2-8237-1BDE7624B62D}"/>
                  </a:ext>
                </a:extLst>
              </p:cNvPr>
              <p:cNvSpPr txBox="1"/>
              <p:nvPr/>
            </p:nvSpPr>
            <p:spPr>
              <a:xfrm>
                <a:off x="3839762" y="58189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rgbClr val="757159"/>
                    </a:solidFill>
                    <a:latin typeface="jf open 粉圓 1.1" panose="020F0500000000000000" pitchFamily="34" charset="-120"/>
                    <a:ea typeface="jf open 粉圓 1.1" panose="020F0500000000000000" pitchFamily="34" charset="-120"/>
                  </a:rPr>
                  <a:t>？</a:t>
                </a:r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F47AB4EE-EC3A-4139-8161-FB2D0F98C2B5}"/>
                </a:ext>
              </a:extLst>
            </p:cNvPr>
            <p:cNvSpPr txBox="1"/>
            <p:nvPr/>
          </p:nvSpPr>
          <p:spPr>
            <a:xfrm>
              <a:off x="3472108" y="503413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方便儲存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0DA30FD-A197-4FB3-A3E9-3DB241A3F69B}"/>
              </a:ext>
            </a:extLst>
          </p:cNvPr>
          <p:cNvGrpSpPr/>
          <p:nvPr/>
        </p:nvGrpSpPr>
        <p:grpSpPr>
          <a:xfrm>
            <a:off x="3284404" y="1337435"/>
            <a:ext cx="2223324" cy="1239852"/>
            <a:chOff x="4186575" y="1516519"/>
            <a:chExt cx="2223324" cy="1239852"/>
          </a:xfrm>
        </p:grpSpPr>
        <p:sp>
          <p:nvSpPr>
            <p:cNvPr id="102" name="圖說文字: 直線加上強調線 101">
              <a:extLst>
                <a:ext uri="{FF2B5EF4-FFF2-40B4-BE49-F238E27FC236}">
                  <a16:creationId xmlns:a16="http://schemas.microsoft.com/office/drawing/2014/main" id="{F2561194-B5C9-434E-8C41-57FC62BB44A9}"/>
                </a:ext>
              </a:extLst>
            </p:cNvPr>
            <p:cNvSpPr/>
            <p:nvPr/>
          </p:nvSpPr>
          <p:spPr>
            <a:xfrm>
              <a:off x="4273057" y="1714904"/>
              <a:ext cx="2136842" cy="1041467"/>
            </a:xfrm>
            <a:prstGeom prst="accentCallout1">
              <a:avLst>
                <a:gd name="adj1" fmla="val 74539"/>
                <a:gd name="adj2" fmla="val -8333"/>
                <a:gd name="adj3" fmla="val 82319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0" name="圖形 99" descr="返回 以實心填滿">
              <a:extLst>
                <a:ext uri="{FF2B5EF4-FFF2-40B4-BE49-F238E27FC236}">
                  <a16:creationId xmlns:a16="http://schemas.microsoft.com/office/drawing/2014/main" id="{3E161997-C211-4692-8F35-5CC384B2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4475229" y="1872499"/>
              <a:ext cx="755703" cy="755703"/>
            </a:xfrm>
            <a:prstGeom prst="rect">
              <a:avLst/>
            </a:prstGeom>
          </p:spPr>
        </p:pic>
        <p:pic>
          <p:nvPicPr>
            <p:cNvPr id="114" name="圖形 113" descr="留言 (讚) 以實心填滿">
              <a:extLst>
                <a:ext uri="{FF2B5EF4-FFF2-40B4-BE49-F238E27FC236}">
                  <a16:creationId xmlns:a16="http://schemas.microsoft.com/office/drawing/2014/main" id="{167E73C4-2C55-4B8C-9775-8A036DA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95147" y="1834714"/>
              <a:ext cx="831273" cy="831273"/>
            </a:xfrm>
            <a:prstGeom prst="rect">
              <a:avLst/>
            </a:prstGeom>
          </p:spPr>
        </p:pic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BEA380D-FD9D-417D-BAC0-23FFF23E1881}"/>
                </a:ext>
              </a:extLst>
            </p:cNvPr>
            <p:cNvSpPr txBox="1"/>
            <p:nvPr/>
          </p:nvSpPr>
          <p:spPr>
            <a:xfrm>
              <a:off x="4186575" y="151651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便捷分享</a:t>
              </a:r>
            </a:p>
          </p:txBody>
        </p: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73475667-9319-48CF-BC33-7CC13E81F28D}"/>
              </a:ext>
            </a:extLst>
          </p:cNvPr>
          <p:cNvGrpSpPr/>
          <p:nvPr/>
        </p:nvGrpSpPr>
        <p:grpSpPr>
          <a:xfrm>
            <a:off x="4199423" y="2827753"/>
            <a:ext cx="1795736" cy="1873876"/>
            <a:chOff x="6068652" y="3247834"/>
            <a:chExt cx="1795736" cy="1873876"/>
          </a:xfrm>
        </p:grpSpPr>
        <p:sp>
          <p:nvSpPr>
            <p:cNvPr id="106" name="圖說文字: 直線加上強調線 105">
              <a:extLst>
                <a:ext uri="{FF2B5EF4-FFF2-40B4-BE49-F238E27FC236}">
                  <a16:creationId xmlns:a16="http://schemas.microsoft.com/office/drawing/2014/main" id="{3AF0458B-7DA1-4633-B17E-CE5BBB1494B2}"/>
                </a:ext>
              </a:extLst>
            </p:cNvPr>
            <p:cNvSpPr/>
            <p:nvPr/>
          </p:nvSpPr>
          <p:spPr>
            <a:xfrm>
              <a:off x="6130422" y="3455258"/>
              <a:ext cx="1733966" cy="1666452"/>
            </a:xfrm>
            <a:prstGeom prst="accentCallout1">
              <a:avLst>
                <a:gd name="adj1" fmla="val 74539"/>
                <a:gd name="adj2" fmla="val -8333"/>
                <a:gd name="adj3" fmla="val 65172"/>
                <a:gd name="adj4" fmla="val -19867"/>
              </a:avLst>
            </a:prstGeom>
            <a:solidFill>
              <a:srgbClr val="E6EEDE"/>
            </a:solidFill>
            <a:ln>
              <a:solidFill>
                <a:srgbClr val="C4C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1D7544FE-0B62-40E2-8D4F-2FCC16C3452F}"/>
                </a:ext>
              </a:extLst>
            </p:cNvPr>
            <p:cNvGrpSpPr/>
            <p:nvPr/>
          </p:nvGrpSpPr>
          <p:grpSpPr>
            <a:xfrm>
              <a:off x="6416222" y="3609383"/>
              <a:ext cx="1162366" cy="1358202"/>
              <a:chOff x="6433444" y="3592042"/>
              <a:chExt cx="1162366" cy="1358202"/>
            </a:xfrm>
          </p:grpSpPr>
          <p:pic>
            <p:nvPicPr>
              <p:cNvPr id="110" name="圖形 109" descr="部落格 以實心填滿">
                <a:extLst>
                  <a:ext uri="{FF2B5EF4-FFF2-40B4-BE49-F238E27FC236}">
                    <a16:creationId xmlns:a16="http://schemas.microsoft.com/office/drawing/2014/main" id="{27B8F09C-82CE-46C1-B148-375D5F9B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33444" y="4338901"/>
                <a:ext cx="611343" cy="611343"/>
              </a:xfrm>
              <a:prstGeom prst="rect">
                <a:avLst/>
              </a:prstGeom>
            </p:spPr>
          </p:pic>
          <p:pic>
            <p:nvPicPr>
              <p:cNvPr id="112" name="圖形 111" descr="闔上的書 以實心填滿">
                <a:extLst>
                  <a:ext uri="{FF2B5EF4-FFF2-40B4-BE49-F238E27FC236}">
                    <a16:creationId xmlns:a16="http://schemas.microsoft.com/office/drawing/2014/main" id="{9F70413E-373A-46DC-BDDC-CA95750F3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040044" y="4366689"/>
                <a:ext cx="555766" cy="555766"/>
              </a:xfrm>
              <a:prstGeom prst="rect">
                <a:avLst/>
              </a:prstGeom>
            </p:spPr>
          </p:pic>
          <p:pic>
            <p:nvPicPr>
              <p:cNvPr id="116" name="圖形 115" descr="電腦 以實心填滿">
                <a:extLst>
                  <a:ext uri="{FF2B5EF4-FFF2-40B4-BE49-F238E27FC236}">
                    <a16:creationId xmlns:a16="http://schemas.microsoft.com/office/drawing/2014/main" id="{1120780D-2804-4C4B-9154-B63E0CA21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32733" y="3592042"/>
                <a:ext cx="739725" cy="739725"/>
              </a:xfrm>
              <a:prstGeom prst="rect">
                <a:avLst/>
              </a:prstGeom>
            </p:spPr>
          </p:pic>
        </p:grp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99419BE8-B1FA-4E49-9043-E3349BF3C98B}"/>
                </a:ext>
              </a:extLst>
            </p:cNvPr>
            <p:cNvSpPr txBox="1"/>
            <p:nvPr/>
          </p:nvSpPr>
          <p:spPr>
            <a:xfrm>
              <a:off x="6068652" y="324783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隨時記錄</a:t>
              </a:r>
              <a:endParaRPr lang="en-US" altLang="zh-TW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3269C6-3DEE-4C28-887D-65530379F559}"/>
              </a:ext>
            </a:extLst>
          </p:cNvPr>
          <p:cNvGrpSpPr/>
          <p:nvPr/>
        </p:nvGrpSpPr>
        <p:grpSpPr>
          <a:xfrm>
            <a:off x="4966392" y="1996480"/>
            <a:ext cx="2594197" cy="3960000"/>
            <a:chOff x="6220938" y="1958151"/>
            <a:chExt cx="2594197" cy="3960000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1EB9E055-B51C-4AF5-BA92-923BEFDEBA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5485" y="4009626"/>
              <a:ext cx="1009650" cy="0"/>
            </a:xfrm>
            <a:prstGeom prst="straightConnector1">
              <a:avLst/>
            </a:prstGeom>
            <a:ln w="25400">
              <a:solidFill>
                <a:srgbClr val="EFD2B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接點: 肘形 129">
              <a:extLst>
                <a:ext uri="{FF2B5EF4-FFF2-40B4-BE49-F238E27FC236}">
                  <a16:creationId xmlns:a16="http://schemas.microsoft.com/office/drawing/2014/main" id="{DFA420EA-CCE1-4C28-A756-02233A29B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938" y="1958151"/>
              <a:ext cx="1116000" cy="3960000"/>
            </a:xfrm>
            <a:prstGeom prst="bentConnector3">
              <a:avLst>
                <a:gd name="adj1" fmla="val 185279"/>
              </a:avLst>
            </a:prstGeom>
            <a:ln w="25400" cmpd="sng">
              <a:solidFill>
                <a:srgbClr val="EFD2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29A17F87-D29D-44A2-8CAA-C0999EB89B45}"/>
                </a:ext>
              </a:extLst>
            </p:cNvPr>
            <p:cNvSpPr/>
            <p:nvPr/>
          </p:nvSpPr>
          <p:spPr>
            <a:xfrm>
              <a:off x="8154341" y="3876507"/>
              <a:ext cx="266238" cy="266238"/>
            </a:xfrm>
            <a:prstGeom prst="diamond">
              <a:avLst/>
            </a:prstGeom>
            <a:solidFill>
              <a:srgbClr val="F8E3CE"/>
            </a:solidFill>
            <a:ln w="25400">
              <a:solidFill>
                <a:srgbClr val="EFD2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3" name="內容版面配置區 4">
            <a:extLst>
              <a:ext uri="{FF2B5EF4-FFF2-40B4-BE49-F238E27FC236}">
                <a16:creationId xmlns:a16="http://schemas.microsoft.com/office/drawing/2014/main" id="{B87BE6C7-B885-436F-8146-1CBFDE5AC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44" name="標題 1">
            <a:extLst>
              <a:ext uri="{FF2B5EF4-FFF2-40B4-BE49-F238E27FC236}">
                <a16:creationId xmlns:a16="http://schemas.microsoft.com/office/drawing/2014/main" id="{78F607A0-1867-4440-8422-F51D9E6A7899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概念發想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70E4507-B2F5-4DEE-BF25-E6CF6C865496}"/>
              </a:ext>
            </a:extLst>
          </p:cNvPr>
          <p:cNvGrpSpPr/>
          <p:nvPr/>
        </p:nvGrpSpPr>
        <p:grpSpPr>
          <a:xfrm>
            <a:off x="7983436" y="1107655"/>
            <a:ext cx="3373214" cy="5035939"/>
            <a:chOff x="7983436" y="1107655"/>
            <a:chExt cx="3373214" cy="5035939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0EA63C9-D059-411F-9DDA-21BE1FE6A565}"/>
                </a:ext>
              </a:extLst>
            </p:cNvPr>
            <p:cNvSpPr/>
            <p:nvPr/>
          </p:nvSpPr>
          <p:spPr>
            <a:xfrm>
              <a:off x="9007193" y="1478737"/>
              <a:ext cx="2122789" cy="1413761"/>
            </a:xfrm>
            <a:prstGeom prst="rect">
              <a:avLst/>
            </a:prstGeom>
            <a:solidFill>
              <a:srgbClr val="FFF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瀏覽器視窗 外框">
              <a:extLst>
                <a:ext uri="{FF2B5EF4-FFF2-40B4-BE49-F238E27FC236}">
                  <a16:creationId xmlns:a16="http://schemas.microsoft.com/office/drawing/2014/main" id="{C1299B57-E055-483B-B4DF-C30B3C06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09488" y="1107655"/>
              <a:ext cx="2547162" cy="2216643"/>
            </a:xfrm>
            <a:prstGeom prst="rect">
              <a:avLst/>
            </a:prstGeom>
          </p:spPr>
        </p:pic>
        <p:sp>
          <p:nvSpPr>
            <p:cNvPr id="143" name="標題 1">
              <a:extLst>
                <a:ext uri="{FF2B5EF4-FFF2-40B4-BE49-F238E27FC236}">
                  <a16:creationId xmlns:a16="http://schemas.microsoft.com/office/drawing/2014/main" id="{14F6C1EA-08E3-4431-A3EF-DDF2610BC485}"/>
                </a:ext>
              </a:extLst>
            </p:cNvPr>
            <p:cNvSpPr txBox="1">
              <a:spLocks/>
            </p:cNvSpPr>
            <p:nvPr/>
          </p:nvSpPr>
          <p:spPr>
            <a:xfrm>
              <a:off x="9368764" y="1942259"/>
              <a:ext cx="1456804" cy="8691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3900" dirty="0">
                  <a:latin typeface="Patrick Hand" panose="00000500000000000000" pitchFamily="2" charset="0"/>
                </a:rPr>
                <a:t>DTNS</a:t>
              </a:r>
              <a:endParaRPr lang="zh-TW" altLang="en-US" sz="3900" dirty="0">
                <a:latin typeface="Patrick Hand" panose="00000500000000000000" pitchFamily="2" charset="0"/>
              </a:endParaRPr>
            </a:p>
          </p:txBody>
        </p:sp>
        <p:pic>
          <p:nvPicPr>
            <p:cNvPr id="149" name="圖形 148" descr="配有手機和計算機的筆記型電腦">
              <a:extLst>
                <a:ext uri="{FF2B5EF4-FFF2-40B4-BE49-F238E27FC236}">
                  <a16:creationId xmlns:a16="http://schemas.microsoft.com/office/drawing/2014/main" id="{715A6F51-A42F-4B2A-838F-A2B5485A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70378" t="54352" r="10150" b="14279"/>
            <a:stretch/>
          </p:blipFill>
          <p:spPr>
            <a:xfrm>
              <a:off x="7983436" y="2312461"/>
              <a:ext cx="1001408" cy="161319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F3ECAF5-D6D9-4F53-8F72-FC2DFA4DE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8197" b="92623" l="9524" r="89796">
                          <a14:foregroundMark x1="22449" y1="41803" x2="68707" y2="50820"/>
                          <a14:foregroundMark x1="73469" y1="32787" x2="59864" y2="49180"/>
                          <a14:foregroundMark x1="44898" y1="11475" x2="48299" y2="11475"/>
                          <a14:foregroundMark x1="48980" y1="9836" x2="44218" y2="9016"/>
                          <a14:foregroundMark x1="49150" y1="91803" x2="48980" y2="92623"/>
                          <a14:foregroundMark x1="50340" y1="86066" x2="49150" y2="91803"/>
                          <a14:backgroundMark x1="49660" y1="92623" x2="49660" y2="92623"/>
                          <a14:backgroundMark x1="48299" y1="95082" x2="48299" y2="95082"/>
                          <a14:backgroundMark x1="48299" y1="93443" x2="48299" y2="93443"/>
                          <a14:backgroundMark x1="50340" y1="93443" x2="50340" y2="93443"/>
                          <a14:backgroundMark x1="48980" y1="91803" x2="48980" y2="918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50502" y="2588057"/>
              <a:ext cx="490753" cy="407292"/>
            </a:xfrm>
            <a:prstGeom prst="rect">
              <a:avLst/>
            </a:prstGeom>
            <a:effectLst>
              <a:outerShdw blurRad="76200" dist="38100" dir="2700000" sx="88000" sy="88000" algn="tl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46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0888C6E0-25D4-4789-B1F4-2394510CE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905" b="17461"/>
            <a:stretch/>
          </p:blipFill>
          <p:spPr bwMode="auto">
            <a:xfrm>
              <a:off x="9035771" y="4917436"/>
              <a:ext cx="2122789" cy="122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Flat One Page Website Design Template. All In One Set For Website Design  That Includes One Page Website Templates Stock Vector - Illustration of  commerce, laptop: 48990744">
              <a:extLst>
                <a:ext uri="{FF2B5EF4-FFF2-40B4-BE49-F238E27FC236}">
                  <a16:creationId xmlns:a16="http://schemas.microsoft.com/office/drawing/2014/main" id="{780F3467-2B1D-4148-A379-750739B3C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duotone>
                <a:prstClr val="black"/>
                <a:srgbClr val="F8E3C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47" b="39095"/>
            <a:stretch/>
          </p:blipFill>
          <p:spPr bwMode="auto">
            <a:xfrm>
              <a:off x="9007193" y="3225391"/>
              <a:ext cx="2122789" cy="1482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65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2B22BB-8348-41C4-B240-B049D59C1538}"/>
              </a:ext>
            </a:extLst>
          </p:cNvPr>
          <p:cNvSpPr txBox="1">
            <a:spLocks/>
          </p:cNvSpPr>
          <p:nvPr/>
        </p:nvSpPr>
        <p:spPr>
          <a:xfrm>
            <a:off x="4257585" y="1415256"/>
            <a:ext cx="3676830" cy="2214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9600" dirty="0">
                <a:latin typeface="Patrick Hand" panose="00000500000000000000" pitchFamily="2" charset="0"/>
              </a:rPr>
              <a:t>DTNS</a:t>
            </a:r>
            <a:endParaRPr lang="zh-TW" altLang="en-US" sz="9600" dirty="0">
              <a:latin typeface="Patrick Hand" panose="00000500000000000000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BBF075-1492-4041-A04D-DD5B57F353F7}"/>
              </a:ext>
            </a:extLst>
          </p:cNvPr>
          <p:cNvSpPr txBox="1"/>
          <p:nvPr/>
        </p:nvSpPr>
        <p:spPr>
          <a:xfrm>
            <a:off x="2694637" y="3996476"/>
            <a:ext cx="17076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Discovery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發現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DBCE49-6F11-46F1-BF41-DA2A16408211}"/>
              </a:ext>
            </a:extLst>
          </p:cNvPr>
          <p:cNvSpPr txBox="1"/>
          <p:nvPr/>
        </p:nvSpPr>
        <p:spPr>
          <a:xfrm>
            <a:off x="4739952" y="3843564"/>
            <a:ext cx="14972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Thinking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思考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0D6AE8-A133-428D-8269-8453F5A66E70}"/>
              </a:ext>
            </a:extLst>
          </p:cNvPr>
          <p:cNvSpPr txBox="1"/>
          <p:nvPr/>
        </p:nvSpPr>
        <p:spPr>
          <a:xfrm>
            <a:off x="6645761" y="3996476"/>
            <a:ext cx="1228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Notes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記錄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72E835-1887-47C6-82DE-44940E4C33B2}"/>
              </a:ext>
            </a:extLst>
          </p:cNvPr>
          <p:cNvSpPr txBox="1"/>
          <p:nvPr/>
        </p:nvSpPr>
        <p:spPr>
          <a:xfrm>
            <a:off x="8282473" y="3690844"/>
            <a:ext cx="13330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Share </a:t>
            </a:r>
            <a:r>
              <a:rPr lang="zh-TW" altLang="en-US" sz="3200" b="0" dirty="0">
                <a:solidFill>
                  <a:srgbClr val="7876B3"/>
                </a:solidFill>
                <a:effectLst/>
                <a:latin typeface="Patrick Hand" panose="00000500000000000000" pitchFamily="2" charset="0"/>
                <a:ea typeface="jf open 粉圓 1.1" panose="020F0500000000000000" pitchFamily="34" charset="-120"/>
              </a:rPr>
              <a:t>分享</a:t>
            </a:r>
            <a:endParaRPr lang="zh-TW" altLang="en-US" sz="3200" dirty="0">
              <a:solidFill>
                <a:srgbClr val="7876B3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4346ECB-D08D-48C5-98BF-29E4F121A989}"/>
              </a:ext>
            </a:extLst>
          </p:cNvPr>
          <p:cNvCxnSpPr/>
          <p:nvPr/>
        </p:nvCxnSpPr>
        <p:spPr>
          <a:xfrm flipH="1">
            <a:off x="3909527" y="3209731"/>
            <a:ext cx="558494" cy="633833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8A151F-E4C0-45B8-A4DA-0F8F8B307322}"/>
              </a:ext>
            </a:extLst>
          </p:cNvPr>
          <p:cNvCxnSpPr>
            <a:cxnSpLocks/>
          </p:cNvCxnSpPr>
          <p:nvPr/>
        </p:nvCxnSpPr>
        <p:spPr>
          <a:xfrm flipH="1">
            <a:off x="5337922" y="3191398"/>
            <a:ext cx="218441" cy="643000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681214E-33FD-4394-B820-299114100ED5}"/>
              </a:ext>
            </a:extLst>
          </p:cNvPr>
          <p:cNvCxnSpPr>
            <a:cxnSpLocks/>
          </p:cNvCxnSpPr>
          <p:nvPr/>
        </p:nvCxnSpPr>
        <p:spPr>
          <a:xfrm>
            <a:off x="8003226" y="2995455"/>
            <a:ext cx="558494" cy="633833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A4956EE-8C83-4C89-8EBE-33FF2130FBDC}"/>
              </a:ext>
            </a:extLst>
          </p:cNvPr>
          <p:cNvCxnSpPr>
            <a:cxnSpLocks/>
          </p:cNvCxnSpPr>
          <p:nvPr/>
        </p:nvCxnSpPr>
        <p:spPr>
          <a:xfrm>
            <a:off x="6810197" y="3209731"/>
            <a:ext cx="218441" cy="643000"/>
          </a:xfrm>
          <a:prstGeom prst="straightConnector1">
            <a:avLst/>
          </a:prstGeom>
          <a:ln w="76200">
            <a:solidFill>
              <a:srgbClr val="7876B3"/>
            </a:solidFill>
            <a:tailEnd type="triangle"/>
          </a:ln>
          <a:effectLst>
            <a:outerShdw blurRad="63500" dist="38100" dir="4200000" sx="77000" sy="77000" algn="ctr" rotWithShape="0">
              <a:srgbClr val="4C5C78"/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31412B3A-E4F6-4DD9-90EE-0379C901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FCBF2AFA-EF5F-458C-A0DE-BB25B07C5076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Logo </a:t>
            </a:r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發想</a:t>
            </a:r>
            <a:endParaRPr lang="en-US" altLang="zh-TW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110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38FB72F-9269-4D3A-BB2E-783BA474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38" y="3581400"/>
            <a:ext cx="3771900" cy="1867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DB17D-D1CB-4ABB-AA93-DC465881F036}"/>
              </a:ext>
            </a:extLst>
          </p:cNvPr>
          <p:cNvSpPr txBox="1"/>
          <p:nvPr/>
        </p:nvSpPr>
        <p:spPr>
          <a:xfrm>
            <a:off x="3981450" y="3013502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2254287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5A330141-7562-47BD-909A-C3CB18258947}"/>
              </a:ext>
            </a:extLst>
          </p:cNvPr>
          <p:cNvGrpSpPr/>
          <p:nvPr/>
        </p:nvGrpSpPr>
        <p:grpSpPr>
          <a:xfrm>
            <a:off x="330200" y="447063"/>
            <a:ext cx="11531600" cy="5938474"/>
            <a:chOff x="330200" y="447063"/>
            <a:chExt cx="11531600" cy="593847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7C8F563-CC94-4BAF-BFFB-53CD870D9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00" y="447063"/>
              <a:ext cx="11531600" cy="5938474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9819E19-E002-4D4F-863E-2B1EB39DBB2E}"/>
                </a:ext>
              </a:extLst>
            </p:cNvPr>
            <p:cNvSpPr/>
            <p:nvPr/>
          </p:nvSpPr>
          <p:spPr>
            <a:xfrm>
              <a:off x="339725" y="933247"/>
              <a:ext cx="5089621" cy="389767"/>
            </a:xfrm>
            <a:prstGeom prst="rect">
              <a:avLst/>
            </a:prstGeom>
            <a:solidFill>
              <a:srgbClr val="EBE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63DFE57-BB5E-4937-AF6B-2C82758AD7D7}"/>
                </a:ext>
              </a:extLst>
            </p:cNvPr>
            <p:cNvSpPr/>
            <p:nvPr/>
          </p:nvSpPr>
          <p:spPr>
            <a:xfrm>
              <a:off x="3924300" y="2661286"/>
              <a:ext cx="609600" cy="541964"/>
            </a:xfrm>
            <a:prstGeom prst="rect">
              <a:avLst/>
            </a:prstGeom>
            <a:solidFill>
              <a:srgbClr val="EBE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007AAD8-03FA-4AC1-86A9-51E55581A04E}"/>
                </a:ext>
              </a:extLst>
            </p:cNvPr>
            <p:cNvSpPr/>
            <p:nvPr/>
          </p:nvSpPr>
          <p:spPr>
            <a:xfrm>
              <a:off x="7034211" y="4438650"/>
              <a:ext cx="1038225" cy="732465"/>
            </a:xfrm>
            <a:prstGeom prst="rect">
              <a:avLst/>
            </a:prstGeom>
            <a:solidFill>
              <a:srgbClr val="EBE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03AFAD43-3178-42B6-A996-3D9188ACB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6250" y="3229601"/>
              <a:ext cx="588168" cy="20805"/>
            </a:xfrm>
            <a:prstGeom prst="straightConnector1">
              <a:avLst/>
            </a:prstGeom>
            <a:ln w="12700">
              <a:solidFill>
                <a:srgbClr val="3D605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237AD733-34DF-40A6-B04F-D294D5B00D90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31" y="2219166"/>
              <a:ext cx="0" cy="2556000"/>
            </a:xfrm>
            <a:prstGeom prst="straightConnector1">
              <a:avLst/>
            </a:prstGeom>
            <a:ln w="12700">
              <a:solidFill>
                <a:srgbClr val="3D605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B9D1FB12-508C-40A5-8481-F51AC35FE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7D03E279-3BDC-419C-9838-4804F989DE22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網頁架構</a:t>
            </a:r>
          </a:p>
        </p:txBody>
      </p:sp>
    </p:spTree>
    <p:extLst>
      <p:ext uri="{BB962C8B-B14F-4D97-AF65-F5344CB8AC3E}">
        <p14:creationId xmlns:p14="http://schemas.microsoft.com/office/powerpoint/2010/main" val="261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0BAECAA6-BD23-42B6-AE4C-1624011E4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1955799" y="1015263"/>
            <a:ext cx="5791199" cy="167158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65F4D739-6278-4E40-8C69-CF96828D2695}"/>
              </a:ext>
            </a:extLst>
          </p:cNvPr>
          <p:cNvSpPr txBox="1">
            <a:spLocks/>
          </p:cNvSpPr>
          <p:nvPr/>
        </p:nvSpPr>
        <p:spPr>
          <a:xfrm>
            <a:off x="237359" y="261870"/>
            <a:ext cx="3280541" cy="134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600" dirty="0"/>
              <a:t>資料庫規劃</a:t>
            </a:r>
          </a:p>
        </p:txBody>
      </p:sp>
      <p:graphicFrame>
        <p:nvGraphicFramePr>
          <p:cNvPr id="19" name="表格 6">
            <a:extLst>
              <a:ext uri="{FF2B5EF4-FFF2-40B4-BE49-F238E27FC236}">
                <a16:creationId xmlns:a16="http://schemas.microsoft.com/office/drawing/2014/main" id="{F2AF6C7E-D997-4B83-8DA5-4D33E99B6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613346"/>
              </p:ext>
            </p:extLst>
          </p:nvPr>
        </p:nvGraphicFramePr>
        <p:xfrm>
          <a:off x="939800" y="1496053"/>
          <a:ext cx="4343400" cy="480517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79411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708303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840987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54428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uesrs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4938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70881">
                <a:tc rowSpan="8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708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708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avatar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String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107611"/>
                  </a:ext>
                </a:extLst>
              </a:tr>
              <a:tr h="4708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role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Number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201297"/>
                  </a:ext>
                </a:extLst>
              </a:tr>
              <a:tr h="4708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tokens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Array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41954"/>
                  </a:ext>
                </a:extLst>
              </a:tr>
              <a:tr h="4708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245989"/>
                  </a:ext>
                </a:extLst>
              </a:tr>
              <a:tr h="4708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944735"/>
                  </a:ext>
                </a:extLst>
              </a:tr>
              <a:tr h="470881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editor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dirty="0">
                          <a:solidFill>
                            <a:srgbClr val="794F25"/>
                          </a:solidFill>
                          <a:latin typeface="+mn-lt"/>
                        </a:rPr>
                        <a:t>article[]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</a:tbl>
          </a:graphicData>
        </a:graphic>
      </p:graphicFrame>
      <p:graphicFrame>
        <p:nvGraphicFramePr>
          <p:cNvPr id="20" name="表格 6">
            <a:extLst>
              <a:ext uri="{FF2B5EF4-FFF2-40B4-BE49-F238E27FC236}">
                <a16:creationId xmlns:a16="http://schemas.microsoft.com/office/drawing/2014/main" id="{8236099C-080B-4994-8FE5-ECB27FBE1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58905"/>
              </p:ext>
            </p:extLst>
          </p:nvPr>
        </p:nvGraphicFramePr>
        <p:xfrm>
          <a:off x="5976882" y="1496052"/>
          <a:ext cx="5275319" cy="4498349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2015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2611364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1843805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618925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issue</a:t>
                      </a:r>
                      <a:endParaRPr lang="en-US" sz="20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4849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20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484928">
                <a:tc rowSpan="3"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endParaRPr lang="en-US" sz="2000" b="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48492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majorIssue</a:t>
                      </a:r>
                      <a:endParaRPr lang="en-US" sz="2000" b="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484928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issueDescription</a:t>
                      </a:r>
                      <a:endParaRPr lang="en-US" sz="2000" b="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15687"/>
                  </a:ext>
                </a:extLst>
              </a:tr>
              <a:tr h="484928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solidFill>
                            <a:srgbClr val="794F25"/>
                          </a:solidFill>
                          <a:latin typeface="+mn-lt"/>
                        </a:rPr>
                        <a:t>Date</a:t>
                      </a:r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91727"/>
                  </a:ext>
                </a:extLst>
              </a:tr>
              <a:tr h="484928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member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kern="1200" dirty="0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20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388398"/>
                  </a:ext>
                </a:extLst>
              </a:tr>
              <a:tr h="484928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replyIssue</a:t>
                      </a:r>
                      <a:endParaRPr lang="en-US" sz="2000" b="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23860"/>
                  </a:ext>
                </a:extLst>
              </a:tr>
              <a:tr h="484928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reply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kern="1200" dirty="0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20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722528"/>
                  </a:ext>
                </a:extLst>
              </a:tr>
            </a:tbl>
          </a:graphicData>
        </a:graphic>
      </p:graphicFrame>
      <p:graphicFrame>
        <p:nvGraphicFramePr>
          <p:cNvPr id="22" name="表格 6">
            <a:extLst>
              <a:ext uri="{FF2B5EF4-FFF2-40B4-BE49-F238E27FC236}">
                <a16:creationId xmlns:a16="http://schemas.microsoft.com/office/drawing/2014/main" id="{21D7C35F-784C-4C5A-A59C-772E1A0BB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8960"/>
              </p:ext>
            </p:extLst>
          </p:nvPr>
        </p:nvGraphicFramePr>
        <p:xfrm>
          <a:off x="6329291" y="191890"/>
          <a:ext cx="5200515" cy="638936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712230">
                  <a:extLst>
                    <a:ext uri="{9D8B030D-6E8A-4147-A177-3AD203B41FA5}">
                      <a16:colId xmlns:a16="http://schemas.microsoft.com/office/drawing/2014/main" val="3626697112"/>
                    </a:ext>
                  </a:extLst>
                </a:gridCol>
                <a:gridCol w="1656185">
                  <a:extLst>
                    <a:ext uri="{9D8B030D-6E8A-4147-A177-3AD203B41FA5}">
                      <a16:colId xmlns:a16="http://schemas.microsoft.com/office/drawing/2014/main" val="3217995351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4260746031"/>
                    </a:ext>
                  </a:extLst>
                </a:gridCol>
              </a:tblGrid>
              <a:tr h="37364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article</a:t>
                      </a:r>
                      <a:endParaRPr lang="en-US" sz="1900" b="1" dirty="0">
                        <a:solidFill>
                          <a:srgbClr val="D9AE83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便利貼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A46B32"/>
                          </a:solidFill>
                          <a:effectLst/>
                          <a:latin typeface="+mj-ea"/>
                          <a:ea typeface="+mj-ea"/>
                        </a:rPr>
                        <a:t>postIt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小說</a:t>
                      </a:r>
                    </a:p>
                    <a:p>
                      <a:pPr algn="ctr"/>
                      <a:r>
                        <a:rPr lang="en-US" altLang="zh-TW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sz="1600" b="1" dirty="0">
                          <a:solidFill>
                            <a:srgbClr val="D9AE83"/>
                          </a:solidFill>
                          <a:effectLst/>
                          <a:latin typeface="+mj-ea"/>
                          <a:ea typeface="+mj-ea"/>
                        </a:rPr>
                        <a:t>novel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83350"/>
                  </a:ext>
                </a:extLst>
              </a:tr>
              <a:tr h="4187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A46B32"/>
                          </a:solidFill>
                          <a:effectLst/>
                          <a:latin typeface="+mn-lt"/>
                          <a:ea typeface="+mn-ea"/>
                        </a:rPr>
                        <a:t>_id</a:t>
                      </a:r>
                      <a:endParaRPr lang="zh-TW" altLang="en-US" sz="1900" dirty="0">
                        <a:solidFill>
                          <a:srgbClr val="D9AE83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TW" altLang="en-US" sz="1300" dirty="0">
                          <a:solidFill>
                            <a:srgbClr val="D9AE83"/>
                          </a:solidFill>
                          <a:effectLst/>
                          <a:latin typeface="+mn-ea"/>
                          <a:ea typeface="+mn-ea"/>
                        </a:rPr>
                        <a:t>書名 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54704"/>
                  </a:ext>
                </a:extLst>
              </a:tr>
              <a:tr h="399260">
                <a:tc rowSpan="14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900" b="0" kern="1200" dirty="0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String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0193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c_id</a:t>
                      </a:r>
                      <a:endParaRPr lang="en-US" sz="1900" dirty="0">
                        <a:solidFill>
                          <a:srgbClr val="A46B32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9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mongoose.ObjectId</a:t>
                      </a:r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43630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titie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133697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share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7281199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image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500241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textarea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825884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text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5529254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 err="1">
                          <a:solidFill>
                            <a:srgbClr val="794F25"/>
                          </a:solidFill>
                          <a:effectLst/>
                        </a:rPr>
                        <a:t>datepicker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611833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select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String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763871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>
                          <a:solidFill>
                            <a:srgbClr val="794F25"/>
                          </a:solidFill>
                        </a:rPr>
                        <a:t>report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6276219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 err="1">
                          <a:solidFill>
                            <a:srgbClr val="794F25"/>
                          </a:solidFill>
                        </a:rPr>
                        <a:t>publicOff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700" b="0" kern="1200" dirty="0">
                          <a:solidFill>
                            <a:srgbClr val="794F25"/>
                          </a:solidFill>
                          <a:effectLst/>
                        </a:rPr>
                        <a:t>Boolean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083638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solidFill>
                            <a:srgbClr val="794F25"/>
                          </a:solidFill>
                        </a:rPr>
                        <a:t>likeNum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rgbClr val="794F25"/>
                          </a:solidFill>
                          <a:effectLst/>
                          <a:latin typeface="+mn-lt"/>
                        </a:rPr>
                        <a:t>mongoose.ObjectId</a:t>
                      </a:r>
                      <a:endParaRPr lang="en-US" altLang="zh-TW" sz="1800" b="0" kern="1200" dirty="0">
                        <a:solidFill>
                          <a:srgbClr val="794F25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dirty="0">
                        <a:solidFill>
                          <a:srgbClr val="794F25"/>
                        </a:solidFill>
                      </a:endParaRP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rgbClr val="794F25"/>
                          </a:solidFill>
                        </a:rPr>
                        <a:t>Array</a:t>
                      </a:r>
                      <a:endParaRPr lang="zh-TW" altLang="en-US" sz="18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5875015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solidFill>
                            <a:srgbClr val="794F25"/>
                          </a:solidFill>
                        </a:rPr>
                        <a:t>saveNum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9310450"/>
                  </a:ext>
                </a:extLst>
              </a:tr>
              <a:tr h="399260">
                <a:tc vMerge="1">
                  <a:txBody>
                    <a:bodyPr/>
                    <a:lstStyle/>
                    <a:p>
                      <a:pPr algn="ctr"/>
                      <a:endParaRPr lang="zh-TW" altLang="en-US" sz="1900" dirty="0">
                        <a:solidFill>
                          <a:srgbClr val="794F25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solidFill>
                            <a:srgbClr val="794F25"/>
                          </a:solidFill>
                        </a:rPr>
                        <a:t>shareNum</a:t>
                      </a:r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TW" altLang="en-US" sz="1700" dirty="0">
                        <a:solidFill>
                          <a:srgbClr val="794F2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3AB88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762537"/>
                  </a:ext>
                </a:extLst>
              </a:tr>
            </a:tbl>
          </a:graphicData>
        </a:graphic>
      </p:graphicFrame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EC2031A3-54C5-49C7-94F7-67EF6AC55B90}"/>
              </a:ext>
            </a:extLst>
          </p:cNvPr>
          <p:cNvCxnSpPr>
            <a:cxnSpLocks/>
          </p:cNvCxnSpPr>
          <p:nvPr/>
        </p:nvCxnSpPr>
        <p:spPr>
          <a:xfrm flipV="1">
            <a:off x="5321291" y="361226"/>
            <a:ext cx="1008000" cy="5760000"/>
          </a:xfrm>
          <a:prstGeom prst="bentConnector3">
            <a:avLst>
              <a:gd name="adj1" fmla="val 14358"/>
            </a:avLst>
          </a:prstGeom>
          <a:ln>
            <a:solidFill>
              <a:srgbClr val="757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41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omic Sans MS"/>
        <a:ea typeface="Yu Gothic UI Semibold"/>
        <a:cs typeface=""/>
      </a:majorFont>
      <a:minorFont>
        <a:latin typeface="Consolas"/>
        <a:ea typeface="YouYu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2647</TotalTime>
  <Words>956</Words>
  <Application>Microsoft Office PowerPoint</Application>
  <PresentationFormat>寬螢幕</PresentationFormat>
  <Paragraphs>338</Paragraphs>
  <Slides>32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4" baseType="lpstr">
      <vt:lpstr>FC-Flower</vt:lpstr>
      <vt:lpstr>Google Sans</vt:lpstr>
      <vt:lpstr>jf open 粉圓 1.1</vt:lpstr>
      <vt:lpstr>Noto Sans CJK TC DemiLight</vt:lpstr>
      <vt:lpstr>Noto Sans CJK TC Regular</vt:lpstr>
      <vt:lpstr>SF Pro Text</vt:lpstr>
      <vt:lpstr>Arial</vt:lpstr>
      <vt:lpstr>Calibri</vt:lpstr>
      <vt:lpstr>Comic Sans MS</vt:lpstr>
      <vt:lpstr>Consolas</vt:lpstr>
      <vt:lpstr>Patrick Hand</vt:lpstr>
      <vt:lpstr>Office 佈景主題</vt:lpstr>
      <vt:lpstr>DTNS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琇安 詹</cp:lastModifiedBy>
  <cp:revision>150</cp:revision>
  <dcterms:created xsi:type="dcterms:W3CDTF">2021-07-08T11:32:03Z</dcterms:created>
  <dcterms:modified xsi:type="dcterms:W3CDTF">2021-08-26T05:27:12Z</dcterms:modified>
</cp:coreProperties>
</file>